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5" r:id="rId6"/>
    <p:sldId id="286" r:id="rId7"/>
    <p:sldId id="287" r:id="rId8"/>
    <p:sldId id="288" r:id="rId9"/>
    <p:sldId id="313" r:id="rId10"/>
    <p:sldId id="290" r:id="rId11"/>
    <p:sldId id="291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11" r:id="rId21"/>
    <p:sldId id="302" r:id="rId22"/>
    <p:sldId id="303" r:id="rId23"/>
    <p:sldId id="304" r:id="rId24"/>
    <p:sldId id="305" r:id="rId25"/>
    <p:sldId id="310" r:id="rId26"/>
    <p:sldId id="306" r:id="rId27"/>
    <p:sldId id="309" r:id="rId28"/>
    <p:sldId id="312" r:id="rId29"/>
    <p:sldId id="308" r:id="rId30"/>
    <p:sldId id="284" r:id="rId3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A35"/>
    <a:srgbClr val="648545"/>
    <a:srgbClr val="FEFAEE"/>
    <a:srgbClr val="FBF3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862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7132D-9B12-7885-B0B4-A8382A54B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53008D-1BB8-69A8-7BBD-2D73A955EF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D7213-3A27-1420-9F7C-B15D6AA9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6BAAD5-89AC-1912-42A7-3B5F68BC3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88CF66-F0DB-C67D-E1E9-2FE968053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53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A8FE3D-1548-01CA-C7B9-319A0D143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B48ACF-6DD4-6D9D-05CB-C65EA1B9F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6AE52D-A14A-D5A2-0C57-56801389AD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1AA97B-790B-88BC-A099-BB11473C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CCDB16-F0FC-4A9F-1472-83B33C633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081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286819-FFF8-846C-50D6-6B8909CA1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A98D20D-A288-A0E3-F6A3-4258B9D289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8B5FED2-E206-B497-6D90-D43D29EFE3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DA78EF-9DFC-EB69-B6C2-5AA3AD66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7C7F2E-D339-9344-98E2-B6DC3A6D3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1960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B392E-C0A1-FE41-374B-0ACA309D1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E69A38-2CB0-939D-D505-150696C8D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169D0DF-382B-B438-B6E9-82092C5F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97D16A-4C69-8105-F40A-142D421A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C20486-35FD-885F-95F3-F4766055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6509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F5438-4861-100D-4F46-35736A4D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0CFDC-FDEE-4670-662F-62297523A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E38D62-C2B8-5C04-6634-778B425B4E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81BD03-FDF0-D197-6ADC-9934BAA4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9131FD-0AA4-1F8B-97A8-5837F2226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703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27DDD-147E-8F3E-E3EF-D5ECF52C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6B66BBB-044B-5399-379C-CF5CB1E29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9AB3A0F-5EAA-E644-B698-8280923AA3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8738B-D1F1-66E2-C147-D7F0F8F5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4C4F65-01A2-62B8-4AEC-99C507282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6694493-21ED-E394-3A91-4ED7004D0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7951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9EF32-0641-2DCC-A105-80F5AE9D3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FE848F-C906-9991-8910-9A8494B51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A51FF9-2A6B-3EFB-DFB3-55379ECA3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B0D9D9-4DA8-5841-7C68-1C220DFF5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997D3E-4D80-D15E-DDE8-0D5518D87D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3246C9-E484-8A27-84B6-5879700C6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ED6DBC-2EE2-4E57-CA29-AEF3D238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492D7C9-F16D-8415-64AE-75F5838B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424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1C563A-9B77-1FEA-2E3A-E153E12E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AB32877-A31B-A044-6BC6-E1FA474AA5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DDD6904-39C2-0C8D-E010-DBF44210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D701A0-FD1F-349B-67B3-E39AD099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803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61B5675-0256-2F9C-AFE5-5BE4DB25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A04E5A-8F46-3E51-1E50-346EA7ED3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AF6275E-0228-305D-901B-1B6FADF08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8143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56203-AAB4-9FA3-F479-DD036F3D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36A255-039F-9488-9C05-BDA1DB7DD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ABA259-443F-4036-8E9F-9968F91D8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CDE758-ACB8-B97C-C4BA-DD54649B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6E14D6-9867-4376-478B-00715639B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C34AFC-9B9B-222A-1E1C-3D378216E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655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3E5E9-358D-CDB5-C01B-BD7301A31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C0BA43E-C7BE-A6ED-9ECC-E4F1CE8D9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3E67B2-2110-82F6-9A9B-E86845D24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CE1E7D-52DA-5B5C-D971-97B016D19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6C053B-6052-40F9-A6CD-E7991C4DF6C0}" type="datetimeFigureOut">
              <a:rPr lang="es-CO" smtClean="0"/>
              <a:t>9/07/2023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DE4F713-AAE5-B4E7-48AB-EDCFACC18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3A76FE-A35D-5DBE-7806-9319F0019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0DE921-9545-4E94-9456-16A0F4C29AB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341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ED7FAFC-E82D-CBEE-6B8C-6372FB8548B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6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17.png"/><Relationship Id="rId5" Type="http://schemas.openxmlformats.org/officeDocument/2006/relationships/image" Target="../media/image23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2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11" Type="http://schemas.openxmlformats.org/officeDocument/2006/relationships/image" Target="../media/image17.png"/><Relationship Id="rId5" Type="http://schemas.openxmlformats.org/officeDocument/2006/relationships/image" Target="../media/image23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2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5" Type="http://schemas.openxmlformats.org/officeDocument/2006/relationships/image" Target="../media/image27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2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5" Type="http://schemas.openxmlformats.org/officeDocument/2006/relationships/image" Target="../media/image27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2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5" Type="http://schemas.openxmlformats.org/officeDocument/2006/relationships/image" Target="../media/image27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2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5" Type="http://schemas.openxmlformats.org/officeDocument/2006/relationships/image" Target="../media/image27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2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5" Type="http://schemas.openxmlformats.org/officeDocument/2006/relationships/image" Target="../media/image27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2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17.png"/><Relationship Id="rId5" Type="http://schemas.openxmlformats.org/officeDocument/2006/relationships/image" Target="../media/image27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22.pn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17.png"/><Relationship Id="rId3" Type="http://schemas.openxmlformats.org/officeDocument/2006/relationships/image" Target="../media/image36.png"/><Relationship Id="rId7" Type="http://schemas.openxmlformats.org/officeDocument/2006/relationships/image" Target="../media/image27.png"/><Relationship Id="rId12" Type="http://schemas.openxmlformats.org/officeDocument/2006/relationships/image" Target="../media/image16.svg"/><Relationship Id="rId2" Type="http://schemas.openxmlformats.org/officeDocument/2006/relationships/image" Target="../media/image35.png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image" Target="../media/image10.png"/><Relationship Id="rId9" Type="http://schemas.openxmlformats.org/officeDocument/2006/relationships/image" Target="../media/image13.png"/><Relationship Id="rId1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19.png"/><Relationship Id="rId5" Type="http://schemas.openxmlformats.org/officeDocument/2006/relationships/image" Target="../media/image27.png"/><Relationship Id="rId10" Type="http://schemas.openxmlformats.org/officeDocument/2006/relationships/image" Target="../media/image18.svg"/><Relationship Id="rId4" Type="http://schemas.openxmlformats.org/officeDocument/2006/relationships/image" Target="../media/image22.png"/><Relationship Id="rId9" Type="http://schemas.openxmlformats.org/officeDocument/2006/relationships/image" Target="../media/image17.png"/><Relationship Id="rId1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11" Type="http://schemas.openxmlformats.org/officeDocument/2006/relationships/image" Target="../media/image19.png"/><Relationship Id="rId5" Type="http://schemas.openxmlformats.org/officeDocument/2006/relationships/image" Target="../media/image27.png"/><Relationship Id="rId10" Type="http://schemas.openxmlformats.org/officeDocument/2006/relationships/image" Target="../media/image18.svg"/><Relationship Id="rId4" Type="http://schemas.openxmlformats.org/officeDocument/2006/relationships/image" Target="../media/image22.png"/><Relationship Id="rId9" Type="http://schemas.openxmlformats.org/officeDocument/2006/relationships/image" Target="../media/image17.png"/><Relationship Id="rId1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22.png"/><Relationship Id="rId9" Type="http://schemas.openxmlformats.org/officeDocument/2006/relationships/image" Target="../media/image17.png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22.png"/><Relationship Id="rId9" Type="http://schemas.openxmlformats.org/officeDocument/2006/relationships/image" Target="../media/image17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4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20.sv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42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44.pn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4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42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4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45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44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22.png"/><Relationship Id="rId9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17.png"/><Relationship Id="rId12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41.png"/><Relationship Id="rId5" Type="http://schemas.openxmlformats.org/officeDocument/2006/relationships/image" Target="../media/image10.png"/><Relationship Id="rId15" Type="http://schemas.openxmlformats.org/officeDocument/2006/relationships/image" Target="../media/image40.png"/><Relationship Id="rId10" Type="http://schemas.openxmlformats.org/officeDocument/2006/relationships/image" Target="../media/image20.svg"/><Relationship Id="rId4" Type="http://schemas.openxmlformats.org/officeDocument/2006/relationships/image" Target="../media/image26.png"/><Relationship Id="rId9" Type="http://schemas.openxmlformats.org/officeDocument/2006/relationships/image" Target="../media/image19.png"/><Relationship Id="rId1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49.png"/><Relationship Id="rId18" Type="http://schemas.openxmlformats.org/officeDocument/2006/relationships/image" Target="../media/image52.sv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12" Type="http://schemas.openxmlformats.org/officeDocument/2006/relationships/image" Target="../media/image48.svg"/><Relationship Id="rId17" Type="http://schemas.openxmlformats.org/officeDocument/2006/relationships/image" Target="../media/image51.png"/><Relationship Id="rId2" Type="http://schemas.openxmlformats.org/officeDocument/2006/relationships/image" Target="../media/image10.png"/><Relationship Id="rId16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47.png"/><Relationship Id="rId5" Type="http://schemas.openxmlformats.org/officeDocument/2006/relationships/image" Target="../media/image15.png"/><Relationship Id="rId15" Type="http://schemas.openxmlformats.org/officeDocument/2006/relationships/image" Target="../media/image13.png"/><Relationship Id="rId10" Type="http://schemas.openxmlformats.org/officeDocument/2006/relationships/image" Target="../media/image46.png"/><Relationship Id="rId4" Type="http://schemas.openxmlformats.org/officeDocument/2006/relationships/image" Target="../media/image22.png"/><Relationship Id="rId9" Type="http://schemas.openxmlformats.org/officeDocument/2006/relationships/image" Target="../media/image21.png"/><Relationship Id="rId14" Type="http://schemas.openxmlformats.org/officeDocument/2006/relationships/image" Target="../media/image5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6862BE7-ECA5-6068-48BE-586742717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23256" y="-2426265"/>
            <a:ext cx="12836324" cy="96272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710A58A-BE53-0220-6A0A-51350B6C5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277"/>
            <a:ext cx="12192000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CC27681-36F2-733A-E792-220EF8E85855}"/>
              </a:ext>
            </a:extLst>
          </p:cNvPr>
          <p:cNvSpPr txBox="1"/>
          <p:nvPr/>
        </p:nvSpPr>
        <p:spPr>
          <a:xfrm>
            <a:off x="953665" y="5502492"/>
            <a:ext cx="5264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648545"/>
                </a:solidFill>
                <a:latin typeface="Arial Narrow" panose="020B0606020202030204" pitchFamily="34" charset="0"/>
              </a:rPr>
              <a:t>PLAN DE GESTIÓN AMBIENTAL REGIONAL PGAR 2024-2050</a:t>
            </a:r>
            <a:endParaRPr lang="es-ES" sz="3200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B7DE403A-D8B0-99C3-9EDD-A74899739A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2" r="20959"/>
          <a:stretch/>
        </p:blipFill>
        <p:spPr>
          <a:xfrm>
            <a:off x="5894906" y="-354563"/>
            <a:ext cx="6256955" cy="7349100"/>
          </a:xfrm>
          <a:prstGeom prst="flowChartManualOperation">
            <a:avLst/>
          </a:prstGeom>
          <a:effectLst>
            <a:outerShdw blurRad="469900" dist="203200" algn="l" rotWithShape="0">
              <a:prstClr val="black">
                <a:alpha val="69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91" y="679322"/>
            <a:ext cx="3416071" cy="341607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EB11D63-F888-1A67-FE6C-4E3E398C9192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213" y="695302"/>
            <a:ext cx="4253696" cy="4253696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26590C65-1789-140F-80A5-0091A62FC445}"/>
              </a:ext>
            </a:extLst>
          </p:cNvPr>
          <p:cNvGrpSpPr/>
          <p:nvPr/>
        </p:nvGrpSpPr>
        <p:grpSpPr>
          <a:xfrm>
            <a:off x="7291861" y="8056867"/>
            <a:ext cx="2018745" cy="2018744"/>
            <a:chOff x="3080" y="630163"/>
            <a:chExt cx="3091011" cy="3091011"/>
          </a:xfrm>
          <a:solidFill>
            <a:schemeClr val="accent6">
              <a:lumMod val="50000"/>
            </a:schemeClr>
          </a:solidFill>
        </p:grpSpPr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8670513A-5CB8-B4B9-B684-635B37ADE629}"/>
                </a:ext>
              </a:extLst>
            </p:cNvPr>
            <p:cNvSpPr/>
            <p:nvPr/>
          </p:nvSpPr>
          <p:spPr>
            <a:xfrm>
              <a:off x="3080" y="630163"/>
              <a:ext cx="3091011" cy="309101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CO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Elipse 4">
              <a:extLst>
                <a:ext uri="{FF2B5EF4-FFF2-40B4-BE49-F238E27FC236}">
                  <a16:creationId xmlns:a16="http://schemas.microsoft.com/office/drawing/2014/main" id="{4469AC6D-CAAB-2518-B31E-E5909A2B5DD4}"/>
                </a:ext>
              </a:extLst>
            </p:cNvPr>
            <p:cNvSpPr txBox="1"/>
            <p:nvPr/>
          </p:nvSpPr>
          <p:spPr>
            <a:xfrm>
              <a:off x="125966" y="1097374"/>
              <a:ext cx="2844063" cy="21856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0109" tIns="31750" rIns="170109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Seguimiento final PGAR 2013-2023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8EEF86F5-AFA2-E7A1-B7BA-96F9F4E1D8EC}"/>
              </a:ext>
            </a:extLst>
          </p:cNvPr>
          <p:cNvGrpSpPr/>
          <p:nvPr/>
        </p:nvGrpSpPr>
        <p:grpSpPr>
          <a:xfrm>
            <a:off x="7247716" y="8049876"/>
            <a:ext cx="2107035" cy="2018745"/>
            <a:chOff x="2448657" y="630163"/>
            <a:chExt cx="3226197" cy="3091011"/>
          </a:xfrm>
          <a:solidFill>
            <a:schemeClr val="accent6">
              <a:lumMod val="75000"/>
            </a:schemeClr>
          </a:solidFill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393EB79F-478D-C8EB-BCEB-EEBEB5297715}"/>
                </a:ext>
              </a:extLst>
            </p:cNvPr>
            <p:cNvSpPr/>
            <p:nvPr/>
          </p:nvSpPr>
          <p:spPr>
            <a:xfrm>
              <a:off x="2475889" y="630163"/>
              <a:ext cx="3091011" cy="309101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alpha val="50000"/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6">
              <a:extLst>
                <a:ext uri="{FF2B5EF4-FFF2-40B4-BE49-F238E27FC236}">
                  <a16:creationId xmlns:a16="http://schemas.microsoft.com/office/drawing/2014/main" id="{EFCD1015-C1FB-D26B-B6D6-9FE9861B8E6A}"/>
                </a:ext>
              </a:extLst>
            </p:cNvPr>
            <p:cNvSpPr txBox="1"/>
            <p:nvPr/>
          </p:nvSpPr>
          <p:spPr>
            <a:xfrm>
              <a:off x="2448657" y="1224750"/>
              <a:ext cx="3226197" cy="218567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0109" tIns="31750" rIns="170109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Construcción del Diagnóstico Ambiental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57093B6D-FEC9-5DE4-242E-76C9478FEB63}"/>
              </a:ext>
            </a:extLst>
          </p:cNvPr>
          <p:cNvGrpSpPr/>
          <p:nvPr/>
        </p:nvGrpSpPr>
        <p:grpSpPr>
          <a:xfrm>
            <a:off x="7280286" y="8036148"/>
            <a:ext cx="2041895" cy="2018745"/>
            <a:chOff x="4948698" y="630163"/>
            <a:chExt cx="3126457" cy="30910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CD2B752-587D-AE0B-62F1-E532052C9F1E}"/>
                </a:ext>
              </a:extLst>
            </p:cNvPr>
            <p:cNvSpPr/>
            <p:nvPr/>
          </p:nvSpPr>
          <p:spPr>
            <a:xfrm>
              <a:off x="4948698" y="630163"/>
              <a:ext cx="3091011" cy="309101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alpha val="50000"/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8">
              <a:extLst>
                <a:ext uri="{FF2B5EF4-FFF2-40B4-BE49-F238E27FC236}">
                  <a16:creationId xmlns:a16="http://schemas.microsoft.com/office/drawing/2014/main" id="{E682FF0B-50AE-D4CC-3EAB-14E64ED6E52A}"/>
                </a:ext>
              </a:extLst>
            </p:cNvPr>
            <p:cNvSpPr txBox="1"/>
            <p:nvPr/>
          </p:nvSpPr>
          <p:spPr>
            <a:xfrm>
              <a:off x="4984144" y="1148292"/>
              <a:ext cx="3091011" cy="21856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0109" tIns="31750" rIns="170109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Formulación PGAR 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2024-2050</a:t>
              </a:r>
            </a:p>
          </p:txBody>
        </p:sp>
      </p:grpSp>
      <p:sp>
        <p:nvSpPr>
          <p:cNvPr id="21" name="Elipse 20">
            <a:extLst>
              <a:ext uri="{FF2B5EF4-FFF2-40B4-BE49-F238E27FC236}">
                <a16:creationId xmlns:a16="http://schemas.microsoft.com/office/drawing/2014/main" id="{8320141B-C5A9-6F2D-5A5D-B8AB6FB80081}"/>
              </a:ext>
            </a:extLst>
          </p:cNvPr>
          <p:cNvSpPr/>
          <p:nvPr/>
        </p:nvSpPr>
        <p:spPr>
          <a:xfrm>
            <a:off x="7157206" y="7922212"/>
            <a:ext cx="2288055" cy="228805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EDE5ADA7-786E-39F7-1853-688A7AE98D37}"/>
              </a:ext>
            </a:extLst>
          </p:cNvPr>
          <p:cNvSpPr/>
          <p:nvPr/>
        </p:nvSpPr>
        <p:spPr>
          <a:xfrm>
            <a:off x="7157206" y="7915029"/>
            <a:ext cx="2288055" cy="228805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C4C71868-9079-B8FD-8D27-79532567B3F3}"/>
              </a:ext>
            </a:extLst>
          </p:cNvPr>
          <p:cNvSpPr/>
          <p:nvPr/>
        </p:nvSpPr>
        <p:spPr>
          <a:xfrm>
            <a:off x="7157206" y="7922212"/>
            <a:ext cx="2288055" cy="228805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1840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785687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RECURSO HÍDRICO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450681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6" name="Gráfico 5" descr="Agua">
            <a:extLst>
              <a:ext uri="{FF2B5EF4-FFF2-40B4-BE49-F238E27FC236}">
                <a16:creationId xmlns:a16="http://schemas.microsoft.com/office/drawing/2014/main" id="{4036F9CD-9FD4-8D1F-9583-29385FEE622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0841" y="3439373"/>
            <a:ext cx="786199" cy="786199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28809" y="1012954"/>
            <a:ext cx="914400" cy="914400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8" y="479671"/>
            <a:ext cx="5299364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688" y="479672"/>
            <a:ext cx="5299364" cy="6857999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954927" y="1798216"/>
            <a:ext cx="3971363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24 Subzonas hidrográficas y niveles subsiguientes objeto de ordenación en el Tolima</a:t>
            </a:r>
            <a:endParaRPr lang="es-ES" sz="2400" i="1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s-ES" sz="240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554;g1712c378ad9_1_164">
            <a:extLst>
              <a:ext uri="{FF2B5EF4-FFF2-40B4-BE49-F238E27FC236}">
                <a16:creationId xmlns:a16="http://schemas.microsoft.com/office/drawing/2014/main" id="{0F18EE40-0B55-B30E-6EC2-93A9BD5D27FA}"/>
              </a:ext>
            </a:extLst>
          </p:cNvPr>
          <p:cNvSpPr txBox="1"/>
          <p:nvPr/>
        </p:nvSpPr>
        <p:spPr>
          <a:xfrm>
            <a:off x="927127" y="3188096"/>
            <a:ext cx="3971363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7 zonas con potenciales acuíferos que corresponden a  1.147.488 </a:t>
            </a:r>
            <a:r>
              <a:rPr lang="es-ES" sz="2400" i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hectáreas</a:t>
            </a:r>
            <a:endParaRPr lang="es-ES" sz="2400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47.52% del territorio tolimense.</a:t>
            </a:r>
          </a:p>
        </p:txBody>
      </p:sp>
    </p:spTree>
    <p:extLst>
      <p:ext uri="{BB962C8B-B14F-4D97-AF65-F5344CB8AC3E}">
        <p14:creationId xmlns:p14="http://schemas.microsoft.com/office/powerpoint/2010/main" val="3132541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785687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RECURSO HÍDRICO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450681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6" name="Gráfico 5" descr="Agua">
            <a:extLst>
              <a:ext uri="{FF2B5EF4-FFF2-40B4-BE49-F238E27FC236}">
                <a16:creationId xmlns:a16="http://schemas.microsoft.com/office/drawing/2014/main" id="{4036F9CD-9FD4-8D1F-9583-29385FEE622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0841" y="3439373"/>
            <a:ext cx="786199" cy="786199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28809" y="1012954"/>
            <a:ext cx="914400" cy="914400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8" y="479671"/>
            <a:ext cx="5299364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2836" y="461665"/>
            <a:ext cx="5299363" cy="6857999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13  Planes de Ordenación y Manejo de Cuencas Hidrográficas POMCAS, 1.179.580,93 ha. correspondientes al 48.70% del área total del departamento.</a:t>
            </a:r>
            <a:endParaRPr lang="es-ES" sz="280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6977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CONSERVACIÓN DEL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TERRITORIO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2" name="Gráfico 11" descr="Imagen de colina">
            <a:extLst>
              <a:ext uri="{FF2B5EF4-FFF2-40B4-BE49-F238E27FC236}">
                <a16:creationId xmlns:a16="http://schemas.microsoft.com/office/drawing/2014/main" id="{AB2874B9-9298-59EA-0188-50A2359D28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0818" y="3469640"/>
            <a:ext cx="624942" cy="624942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28809" y="1012954"/>
            <a:ext cx="914400" cy="914400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8" y="479671"/>
            <a:ext cx="5299364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688" y="479672"/>
            <a:ext cx="5299363" cy="6857998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Más de 419 mil  hectáreas de áreas protegidas en el departamento</a:t>
            </a:r>
            <a:endParaRPr lang="es-ES" sz="2000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981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CONSERVACIÓN DEL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TERRITORIO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2" name="Gráfico 11" descr="Imagen de colina">
            <a:extLst>
              <a:ext uri="{FF2B5EF4-FFF2-40B4-BE49-F238E27FC236}">
                <a16:creationId xmlns:a16="http://schemas.microsoft.com/office/drawing/2014/main" id="{AB2874B9-9298-59EA-0188-50A2359D28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0818" y="3469640"/>
            <a:ext cx="624942" cy="624942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28809" y="1012954"/>
            <a:ext cx="914400" cy="914400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8" y="479671"/>
            <a:ext cx="5299364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688" y="479672"/>
            <a:ext cx="5299362" cy="6857998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3 Parques Nacionales Naturales:  </a:t>
            </a:r>
            <a:r>
              <a:rPr lang="es-ES" sz="28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Los Nevados, Las Hermosas Gloria Valencia de Castaño y Nevado del Huila</a:t>
            </a:r>
            <a:endParaRPr lang="es-ES" sz="2000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98809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CONSERVACIÓN DEL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TERRITORIO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2" name="Gráfico 11" descr="Imagen de colina">
            <a:extLst>
              <a:ext uri="{FF2B5EF4-FFF2-40B4-BE49-F238E27FC236}">
                <a16:creationId xmlns:a16="http://schemas.microsoft.com/office/drawing/2014/main" id="{AB2874B9-9298-59EA-0188-50A2359D28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0818" y="3469640"/>
            <a:ext cx="624942" cy="624942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28809" y="1012954"/>
            <a:ext cx="914400" cy="914400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8" y="479671"/>
            <a:ext cx="5299364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688" y="479672"/>
            <a:ext cx="5299362" cy="6857997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3 Parques Naturales Regionales:  </a:t>
            </a:r>
            <a:r>
              <a:rPr lang="es-ES" sz="28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Anaime Chilí, Bosque de Galilea y  Páramo meridiano We’pe Walla</a:t>
            </a:r>
            <a:endParaRPr lang="es-ES" sz="2000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8423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CONSERVACIÓN DEL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TERRITORIO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2" name="Gráfico 11" descr="Imagen de colina">
            <a:extLst>
              <a:ext uri="{FF2B5EF4-FFF2-40B4-BE49-F238E27FC236}">
                <a16:creationId xmlns:a16="http://schemas.microsoft.com/office/drawing/2014/main" id="{AB2874B9-9298-59EA-0188-50A2359D28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0818" y="3469640"/>
            <a:ext cx="624942" cy="624942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28809" y="1012954"/>
            <a:ext cx="914400" cy="914400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1092" y="42338"/>
            <a:ext cx="18715073" cy="24219504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81092" y="42348"/>
            <a:ext cx="18715063" cy="24219491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 Reserva Forestal Protectora Nacional: </a:t>
            </a:r>
            <a:r>
              <a:rPr lang="es-ES" sz="28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Mariquita</a:t>
            </a:r>
            <a:endParaRPr lang="es-ES" sz="2000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67432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CONSERVACIÓN DEL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TERRITORIO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2" name="Gráfico 11" descr="Imagen de colina">
            <a:extLst>
              <a:ext uri="{FF2B5EF4-FFF2-40B4-BE49-F238E27FC236}">
                <a16:creationId xmlns:a16="http://schemas.microsoft.com/office/drawing/2014/main" id="{AB2874B9-9298-59EA-0188-50A2359D28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0818" y="3469640"/>
            <a:ext cx="624942" cy="624942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28809" y="1012954"/>
            <a:ext cx="914400" cy="914400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286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29 Reservas Forestales Protectoras Regionales ubicadas en: </a:t>
            </a:r>
            <a:r>
              <a:rPr lang="es-ES" sz="24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Alvarado, Anzoátegui, Ibagué, Murillo, </a:t>
            </a:r>
            <a:r>
              <a:rPr lang="es-ES" sz="2400" i="1" u="none" strike="noStrike" cap="none" dirty="0" err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Palocabildo</a:t>
            </a:r>
            <a:r>
              <a:rPr lang="es-ES" sz="24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, Prado, Roncesvalles, Rovira, Venadillo, Villahermosa,</a:t>
            </a:r>
            <a:endParaRPr lang="es-ES" sz="2000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388CDEC-1780-3651-FEC8-030362F13E3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21" y="-1015815"/>
            <a:ext cx="9956315" cy="128846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BCCC029-55CB-3252-2732-ECD6C38AB75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0027" y="-1000567"/>
            <a:ext cx="9956309" cy="128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30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CONSERVACIÓN DEL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TERRITORIO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2" name="Gráfico 11" descr="Imagen de colina">
            <a:extLst>
              <a:ext uri="{FF2B5EF4-FFF2-40B4-BE49-F238E27FC236}">
                <a16:creationId xmlns:a16="http://schemas.microsoft.com/office/drawing/2014/main" id="{AB2874B9-9298-59EA-0188-50A2359D28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0818" y="3469640"/>
            <a:ext cx="624942" cy="624942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928809" y="1012954"/>
            <a:ext cx="914400" cy="914400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8065" y="-376948"/>
            <a:ext cx="11703290" cy="15145432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18064" y="-376945"/>
            <a:ext cx="11703284" cy="15145425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 Distrito de Conservación de Suelos: </a:t>
            </a:r>
            <a:r>
              <a:rPr lang="es-ES" sz="28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Ibagué</a:t>
            </a:r>
            <a:endParaRPr lang="es-ES" sz="2000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6217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1121" y="-172540"/>
            <a:ext cx="7314791" cy="9466199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41122" y="-191994"/>
            <a:ext cx="7314787" cy="946619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CONSERVACIÓN DEL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TERRITORIO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2" name="Gráfico 11" descr="Imagen de colina">
            <a:extLst>
              <a:ext uri="{FF2B5EF4-FFF2-40B4-BE49-F238E27FC236}">
                <a16:creationId xmlns:a16="http://schemas.microsoft.com/office/drawing/2014/main" id="{AB2874B9-9298-59EA-0188-50A2359D28C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00818" y="3469640"/>
            <a:ext cx="624942" cy="624942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5928809" y="1012954"/>
            <a:ext cx="914400" cy="914400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23 Reservas Naturales de la Sociedad Civil</a:t>
            </a:r>
            <a:endParaRPr lang="es-ES" sz="2000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9027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CONSERVACIÓN DEL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TERRITORIO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2" name="Gráfico 11" descr="Imagen de colina">
            <a:extLst>
              <a:ext uri="{FF2B5EF4-FFF2-40B4-BE49-F238E27FC236}">
                <a16:creationId xmlns:a16="http://schemas.microsoft.com/office/drawing/2014/main" id="{AB2874B9-9298-59EA-0188-50A2359D28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0818" y="3469640"/>
            <a:ext cx="624942" cy="624942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8" y="479671"/>
            <a:ext cx="5299364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688" y="479672"/>
            <a:ext cx="5299361" cy="6857997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La Corporación cuenta con 149 predios en 30 municipios que corresponde a más de 20 mil hectáreas, área de importancia estratégica para la conservación del recurso hídrico y que se encuentran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en procesos de restauración avanzados.</a:t>
            </a:r>
            <a:endParaRPr lang="es-ES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383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093D4D5-2687-3F08-2921-4BB8446D4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4324" y="-9769512"/>
            <a:ext cx="12836324" cy="962724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C3040A5-1C3B-648A-D34E-04101C89E3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B7DE403A-D8B0-99C3-9EDD-A74899739A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2" r="20959"/>
          <a:stretch/>
        </p:blipFill>
        <p:spPr>
          <a:xfrm>
            <a:off x="-1062841" y="-354563"/>
            <a:ext cx="6256955" cy="7349100"/>
          </a:xfrm>
          <a:prstGeom prst="flowChartManualOperation">
            <a:avLst/>
          </a:prstGeom>
          <a:effectLst>
            <a:outerShdw blurRad="469900" dist="203200" algn="l" rotWithShape="0">
              <a:prstClr val="black">
                <a:alpha val="69000"/>
              </a:prst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F33629B-AE87-C59C-6511-2CA705709799}"/>
              </a:ext>
            </a:extLst>
          </p:cNvPr>
          <p:cNvSpPr txBox="1"/>
          <p:nvPr/>
        </p:nvSpPr>
        <p:spPr>
          <a:xfrm>
            <a:off x="5969018" y="2279808"/>
            <a:ext cx="4767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800" b="1" dirty="0">
                <a:solidFill>
                  <a:srgbClr val="648545"/>
                </a:solidFill>
                <a:latin typeface="Arial Narrow" panose="020B0606020202030204" pitchFamily="34" charset="0"/>
              </a:rPr>
              <a:t>¿Dónde estamos?</a:t>
            </a:r>
            <a:endParaRPr lang="es-CO" sz="13800" b="1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AAA631B3-6F81-E48B-4433-4BE945C7F08E}"/>
              </a:ext>
            </a:extLst>
          </p:cNvPr>
          <p:cNvGrpSpPr/>
          <p:nvPr/>
        </p:nvGrpSpPr>
        <p:grpSpPr>
          <a:xfrm>
            <a:off x="4767459" y="3590055"/>
            <a:ext cx="2018745" cy="2018744"/>
            <a:chOff x="3080" y="630163"/>
            <a:chExt cx="3091011" cy="3091011"/>
          </a:xfrm>
          <a:solidFill>
            <a:schemeClr val="accent6">
              <a:lumMod val="50000"/>
            </a:schemeClr>
          </a:solidFill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14F37A66-6008-1325-B501-67E7C3A977DF}"/>
                </a:ext>
              </a:extLst>
            </p:cNvPr>
            <p:cNvSpPr/>
            <p:nvPr/>
          </p:nvSpPr>
          <p:spPr>
            <a:xfrm>
              <a:off x="3080" y="630163"/>
              <a:ext cx="3091011" cy="309101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CO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Elipse 4">
              <a:extLst>
                <a:ext uri="{FF2B5EF4-FFF2-40B4-BE49-F238E27FC236}">
                  <a16:creationId xmlns:a16="http://schemas.microsoft.com/office/drawing/2014/main" id="{24E7A3F4-8E32-F754-1685-35733001DD2C}"/>
                </a:ext>
              </a:extLst>
            </p:cNvPr>
            <p:cNvSpPr txBox="1"/>
            <p:nvPr/>
          </p:nvSpPr>
          <p:spPr>
            <a:xfrm>
              <a:off x="125966" y="1097374"/>
              <a:ext cx="2844063" cy="21856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0109" tIns="31750" rIns="170109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Seguimiento final PGAR 2013-2023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F5979C-4A89-A3CE-BC91-BCD86545E809}"/>
              </a:ext>
            </a:extLst>
          </p:cNvPr>
          <p:cNvGrpSpPr/>
          <p:nvPr/>
        </p:nvGrpSpPr>
        <p:grpSpPr>
          <a:xfrm>
            <a:off x="7299047" y="3583064"/>
            <a:ext cx="2107035" cy="2018745"/>
            <a:chOff x="2448657" y="630163"/>
            <a:chExt cx="3226197" cy="3091011"/>
          </a:xfrm>
          <a:solidFill>
            <a:schemeClr val="accent6">
              <a:lumMod val="75000"/>
            </a:schemeClr>
          </a:solidFill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FC6EC810-FC97-71B0-CC74-609EF2BBFBB9}"/>
                </a:ext>
              </a:extLst>
            </p:cNvPr>
            <p:cNvSpPr/>
            <p:nvPr/>
          </p:nvSpPr>
          <p:spPr>
            <a:xfrm>
              <a:off x="2475889" y="630163"/>
              <a:ext cx="3091011" cy="309101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alpha val="50000"/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7" name="Elipse 6">
              <a:extLst>
                <a:ext uri="{FF2B5EF4-FFF2-40B4-BE49-F238E27FC236}">
                  <a16:creationId xmlns:a16="http://schemas.microsoft.com/office/drawing/2014/main" id="{745FE38B-9C22-3921-F971-4A8DA034D860}"/>
                </a:ext>
              </a:extLst>
            </p:cNvPr>
            <p:cNvSpPr txBox="1"/>
            <p:nvPr/>
          </p:nvSpPr>
          <p:spPr>
            <a:xfrm>
              <a:off x="2448657" y="1224750"/>
              <a:ext cx="3226197" cy="218567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0109" tIns="31750" rIns="170109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Construcción del Diagnóstico Ambiental</a:t>
              </a: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CF3A2C78-8859-F5F6-CAD4-D55AE20BD28A}"/>
              </a:ext>
            </a:extLst>
          </p:cNvPr>
          <p:cNvGrpSpPr/>
          <p:nvPr/>
        </p:nvGrpSpPr>
        <p:grpSpPr>
          <a:xfrm>
            <a:off x="9816263" y="3569336"/>
            <a:ext cx="2041895" cy="2018745"/>
            <a:chOff x="4948698" y="630163"/>
            <a:chExt cx="3126457" cy="30910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9" name="Elipse 18">
              <a:extLst>
                <a:ext uri="{FF2B5EF4-FFF2-40B4-BE49-F238E27FC236}">
                  <a16:creationId xmlns:a16="http://schemas.microsoft.com/office/drawing/2014/main" id="{59A5AED0-6BB6-48A5-52FF-AD57ABE5FDF9}"/>
                </a:ext>
              </a:extLst>
            </p:cNvPr>
            <p:cNvSpPr/>
            <p:nvPr/>
          </p:nvSpPr>
          <p:spPr>
            <a:xfrm>
              <a:off x="4948698" y="630163"/>
              <a:ext cx="3091011" cy="309101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alpha val="50000"/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8">
              <a:extLst>
                <a:ext uri="{FF2B5EF4-FFF2-40B4-BE49-F238E27FC236}">
                  <a16:creationId xmlns:a16="http://schemas.microsoft.com/office/drawing/2014/main" id="{049FE075-29DD-4D9A-0AB5-541FB8095995}"/>
                </a:ext>
              </a:extLst>
            </p:cNvPr>
            <p:cNvSpPr txBox="1"/>
            <p:nvPr/>
          </p:nvSpPr>
          <p:spPr>
            <a:xfrm>
              <a:off x="4984144" y="1148292"/>
              <a:ext cx="3091011" cy="218567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0109" tIns="31750" rIns="170109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Formulación PGAR </a:t>
              </a:r>
            </a:p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2024-2050</a:t>
              </a:r>
            </a:p>
          </p:txBody>
        </p:sp>
      </p:grpSp>
      <p:sp>
        <p:nvSpPr>
          <p:cNvPr id="21" name="Elipse 20">
            <a:extLst>
              <a:ext uri="{FF2B5EF4-FFF2-40B4-BE49-F238E27FC236}">
                <a16:creationId xmlns:a16="http://schemas.microsoft.com/office/drawing/2014/main" id="{E6F508A4-033B-1F6E-4A93-445193E4493B}"/>
              </a:ext>
            </a:extLst>
          </p:cNvPr>
          <p:cNvSpPr/>
          <p:nvPr/>
        </p:nvSpPr>
        <p:spPr>
          <a:xfrm>
            <a:off x="4632804" y="3455400"/>
            <a:ext cx="2288055" cy="228805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CBDB86A-A58B-9973-DF1D-5E76499560A4}"/>
              </a:ext>
            </a:extLst>
          </p:cNvPr>
          <p:cNvSpPr/>
          <p:nvPr/>
        </p:nvSpPr>
        <p:spPr>
          <a:xfrm>
            <a:off x="7182177" y="3448217"/>
            <a:ext cx="2288055" cy="228805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346BED60-6662-520B-3AA3-5E39AE2005AF}"/>
              </a:ext>
            </a:extLst>
          </p:cNvPr>
          <p:cNvSpPr/>
          <p:nvPr/>
        </p:nvSpPr>
        <p:spPr>
          <a:xfrm>
            <a:off x="9681608" y="3455400"/>
            <a:ext cx="2288055" cy="2288054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Arial Narrow" panose="020B0606020202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842" y="201992"/>
            <a:ext cx="1975618" cy="19756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0A6375B-97AD-5ADA-66B9-202A6BD681C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285" y="90175"/>
            <a:ext cx="2618518" cy="26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87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2" name="Gráfico 11" descr="Imagen de colina">
            <a:extLst>
              <a:ext uri="{FF2B5EF4-FFF2-40B4-BE49-F238E27FC236}">
                <a16:creationId xmlns:a16="http://schemas.microsoft.com/office/drawing/2014/main" id="{AB2874B9-9298-59EA-0188-50A2359D28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00818" y="3469640"/>
            <a:ext cx="624942" cy="624942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8" y="479671"/>
            <a:ext cx="5299364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688" y="479672"/>
            <a:ext cx="5299361" cy="6857996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2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 Reserva Forestal Central Ley 2a. de 1.959 en los municipios de Herveo, Casabianca, Villahermosa, Murillo, Santa Isabel, Anzoátegui, Ibagué, Cajamarca, Rovira, Roncesvalles, Chaparral, Rioblanco y Planadas.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6676C6F-DDDA-2C1C-BEC9-9BFE68E2CBB7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D60BFF5B-BB5A-DE34-C487-48B2D90C2064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CONSERVACIÓN DEL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TERRITORIO</a:t>
            </a:r>
          </a:p>
        </p:txBody>
      </p:sp>
    </p:spTree>
    <p:extLst>
      <p:ext uri="{BB962C8B-B14F-4D97-AF65-F5344CB8AC3E}">
        <p14:creationId xmlns:p14="http://schemas.microsoft.com/office/powerpoint/2010/main" val="142232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ECOSISTEMAS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ESTRATÉGICOS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1986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0841" y="3738622"/>
            <a:ext cx="731252" cy="731252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8" y="479671"/>
            <a:ext cx="5299364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688" y="479672"/>
            <a:ext cx="5299361" cy="6857996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4 Complejos de Páramos: </a:t>
            </a:r>
            <a:r>
              <a:rPr lang="es-ES" sz="24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Las Hermosas, </a:t>
            </a:r>
            <a:r>
              <a:rPr lang="es-ES" sz="2400" i="1" u="none" strike="noStrike" cap="none" dirty="0" err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Chilí</a:t>
            </a:r>
            <a:r>
              <a:rPr lang="es-ES" sz="24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- Barragán,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Los Nevados, Nevado del Huila- Moras, que corresponde a más de 323 mil hectáreas.</a:t>
            </a:r>
          </a:p>
        </p:txBody>
      </p:sp>
    </p:spTree>
    <p:extLst>
      <p:ext uri="{BB962C8B-B14F-4D97-AF65-F5344CB8AC3E}">
        <p14:creationId xmlns:p14="http://schemas.microsoft.com/office/powerpoint/2010/main" val="1532065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ECOSISTEMAS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ESTRATÉGICOS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1986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0841" y="3738622"/>
            <a:ext cx="731252" cy="731252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8" y="479671"/>
            <a:ext cx="5299364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688" y="479672"/>
            <a:ext cx="5299360" cy="6857996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221876" y="2007822"/>
            <a:ext cx="543746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40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1.410 Espejos de agua de los cuales 747 son humedales</a:t>
            </a:r>
          </a:p>
        </p:txBody>
      </p:sp>
    </p:spTree>
    <p:extLst>
      <p:ext uri="{BB962C8B-B14F-4D97-AF65-F5344CB8AC3E}">
        <p14:creationId xmlns:p14="http://schemas.microsoft.com/office/powerpoint/2010/main" val="2328129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ECOSISTEMAS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ESTRATÉGICOS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1986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20841" y="3738622"/>
            <a:ext cx="731252" cy="731252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2688" y="479671"/>
            <a:ext cx="5299364" cy="6858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2688" y="479673"/>
            <a:ext cx="5299360" cy="6857994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896222" y="1878215"/>
            <a:ext cx="3971363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Más de 43 mil hectáreas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b="1" i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de Bosque Seco Tropical</a:t>
            </a:r>
            <a:endParaRPr lang="es-ES" sz="2800" b="1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97193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TOLIMA, HOGAR DE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LA FAUNA Y LA FLORA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5566" y="3405852"/>
            <a:ext cx="786413" cy="786413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ECB3915-316A-F919-6517-080C1B2F4687}"/>
              </a:ext>
            </a:extLst>
          </p:cNvPr>
          <p:cNvSpPr/>
          <p:nvPr/>
        </p:nvSpPr>
        <p:spPr>
          <a:xfrm>
            <a:off x="3434613" y="2092296"/>
            <a:ext cx="4599240" cy="5561767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3561936" y="2483204"/>
            <a:ext cx="4306223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800" b="1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Somos el departamento #14 con mayor biodiversidad  del país.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lang="es-ES" sz="2800" b="1" i="1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28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4.797 especies de plantas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28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2.983 especies de fauna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28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625 especies endémicas 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28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305 especies de hongos</a:t>
            </a:r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28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161 grupos de interés.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7AE3D3-6040-3129-F453-042627991D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1902" y="1638532"/>
            <a:ext cx="4453137" cy="54589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1C47639-94DF-9B66-26AC-C64BE5E36C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1" y="7097511"/>
            <a:ext cx="3493015" cy="40934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5D12612-8B96-5AA3-6299-FFD4CDADF2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42" y="1664448"/>
            <a:ext cx="3902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5466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TOLIMA, HOGAR DE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LA FAUNA Y LA FLORA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5566" y="3405852"/>
            <a:ext cx="786413" cy="786413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ECB3915-316A-F919-6517-080C1B2F4687}"/>
              </a:ext>
            </a:extLst>
          </p:cNvPr>
          <p:cNvSpPr/>
          <p:nvPr/>
        </p:nvSpPr>
        <p:spPr>
          <a:xfrm>
            <a:off x="3434613" y="2092296"/>
            <a:ext cx="4599240" cy="5561767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3935422" y="2583790"/>
            <a:ext cx="359762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b="1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La Corporación cuenta con planes de manejo formulados de especies como: </a:t>
            </a:r>
            <a:r>
              <a:rPr lang="es-ES" sz="24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Cotorra Montañera, Danta de Páramo, Guagua Loba, León de Montaña, Ostra de Agua Dulce, Perico Paramuno, Tucán Piquinegro, Tucán </a:t>
            </a:r>
            <a:r>
              <a:rPr lang="es-ES" sz="2400" i="1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Pechigris</a:t>
            </a:r>
            <a:r>
              <a:rPr lang="es-ES" sz="24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y Tití Gris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7AE3D3-6040-3129-F453-042627991D9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71902" y="1638532"/>
            <a:ext cx="4453137" cy="545897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C1C47639-94DF-9B66-26AC-C64BE5E36CA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71" y="7097511"/>
            <a:ext cx="3493015" cy="4093472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5D12612-8B96-5AA3-6299-FFD4CDADF2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42" y="1664448"/>
            <a:ext cx="3902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44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TOLIMA, HOGAR DE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LA FAUNA Y LA FLORA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5566" y="3405852"/>
            <a:ext cx="786413" cy="786413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ECB3915-316A-F919-6517-080C1B2F4687}"/>
              </a:ext>
            </a:extLst>
          </p:cNvPr>
          <p:cNvSpPr/>
          <p:nvPr/>
        </p:nvSpPr>
        <p:spPr>
          <a:xfrm>
            <a:off x="3434613" y="2092296"/>
            <a:ext cx="4599240" cy="5561767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3770791" y="2581864"/>
            <a:ext cx="3926884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Actualmente se reportan aproximadamente 2.800 individuos del loro orejiamarillo en el departamento del Tolima, que habita en los municipios de  Roncesvalles e Ibagué: corregimientos de Toche, </a:t>
            </a:r>
            <a:r>
              <a:rPr lang="es-ES" sz="2400" i="1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Tochecito</a:t>
            </a:r>
            <a:r>
              <a:rPr lang="es-ES" sz="24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Cañón de Anaime, incluso en el Cañón del Combeima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1C47639-94DF-9B66-26AC-C64BE5E36CA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5624" y="1432018"/>
            <a:ext cx="3082353" cy="671046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5D12612-8B96-5AA3-6299-FFD4CDADF2F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42" y="1664448"/>
            <a:ext cx="3902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464119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TOLIMA, HOGAR DE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LA FAUNA Y LA FLORA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55566" y="3405852"/>
            <a:ext cx="786413" cy="786413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8ECB3915-316A-F919-6517-080C1B2F4687}"/>
              </a:ext>
            </a:extLst>
          </p:cNvPr>
          <p:cNvSpPr/>
          <p:nvPr/>
        </p:nvSpPr>
        <p:spPr>
          <a:xfrm>
            <a:off x="3434613" y="2092296"/>
            <a:ext cx="4599240" cy="5561767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3770791" y="2581864"/>
            <a:ext cx="3926884" cy="34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2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 departamento cuenta con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200" i="1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 millón de individuos de Palma de Cera, la mayor densidad de palmas en el país y en el departamento del Tolima están en 11 municipios: Ibagué, Cajamarca, Roncesvalles, Murillo, Santa Isabel, Chaparral, Planadas, Rioblanco, San Antonio, Anzoátegui y Herveo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5D12612-8B96-5AA3-6299-FFD4CDADF2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42" y="1664448"/>
            <a:ext cx="3902853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744A5DC-CB36-8410-444D-A2B42C46BD5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220" y="1450681"/>
            <a:ext cx="3902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92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7" y="239835"/>
            <a:ext cx="5299364" cy="685800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CC01C79-C217-8AD0-93B6-4DC28304227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7" y="239835"/>
            <a:ext cx="5299364" cy="6858000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4FBB0FF-FC8B-BBB2-FA84-485A1C544C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7" y="239835"/>
            <a:ext cx="5299364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374653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CONOCIENDO </a:t>
            </a:r>
          </a:p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MI TOLIMA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672409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836AB596-21DC-25C3-7A8D-23F3004EA9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8619" y="239838"/>
            <a:ext cx="5299360" cy="6857994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88C98D0-127A-BCE3-26E1-EC077F146CE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7" y="239835"/>
            <a:ext cx="5299364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96AF6FB-F225-5506-0ED3-5E40336CBD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7" y="239835"/>
            <a:ext cx="5299364" cy="685800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11616C-2C43-A818-C472-CA784B37FDA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7" y="239835"/>
            <a:ext cx="5299364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D1460BC-9353-7C94-551F-C54361D7EB5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617" y="208228"/>
            <a:ext cx="5299364" cy="6858000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30B235AC-0CC3-3405-961C-700B6EC487C7}"/>
              </a:ext>
            </a:extLst>
          </p:cNvPr>
          <p:cNvSpPr txBox="1"/>
          <p:nvPr/>
        </p:nvSpPr>
        <p:spPr>
          <a:xfrm>
            <a:off x="804695" y="2138999"/>
            <a:ext cx="3971363" cy="252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Recurso hídrico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Áreas protegidas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endParaRPr lang="es-ES" sz="2400" b="1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Ecosistemas </a:t>
            </a:r>
            <a:br>
              <a:rPr lang="es-ES" sz="2400" b="1" i="1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estratégicos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</a:pPr>
            <a:endParaRPr lang="es-ES" sz="1400" b="1" i="1" u="none" strike="noStrike" cap="none" dirty="0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130575" y="2979311"/>
            <a:ext cx="36634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385623"/>
                </a:solidFill>
                <a:ea typeface="Calibri"/>
                <a:cs typeface="Calibri"/>
                <a:sym typeface="Calibri"/>
              </a:rPr>
              <a:t>Predios de </a:t>
            </a:r>
            <a:br>
              <a:rPr lang="es-ES" sz="2400" b="1" i="1" dirty="0">
                <a:solidFill>
                  <a:srgbClr val="385623"/>
                </a:solidFill>
                <a:ea typeface="Calibri"/>
                <a:cs typeface="Calibri"/>
                <a:sym typeface="Calibri"/>
              </a:rPr>
            </a:br>
            <a:r>
              <a:rPr lang="es-ES" sz="2400" b="1" i="1" dirty="0">
                <a:solidFill>
                  <a:srgbClr val="385623"/>
                </a:solidFill>
                <a:ea typeface="Calibri"/>
                <a:cs typeface="Calibri"/>
                <a:sym typeface="Calibri"/>
              </a:rPr>
              <a:t>importancia ambiental</a:t>
            </a:r>
          </a:p>
          <a:p>
            <a:pPr lvl="0">
              <a:buClr>
                <a:srgbClr val="000000"/>
              </a:buClr>
              <a:buSzPts val="1700"/>
            </a:pPr>
            <a:endParaRPr lang="es-ES" sz="2400" b="1" i="1" dirty="0">
              <a:solidFill>
                <a:srgbClr val="385623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buClr>
                <a:srgbClr val="000000"/>
              </a:buClr>
              <a:buSzPts val="1700"/>
              <a:buFont typeface="Arial" panose="020B0604020202020204" pitchFamily="34" charset="0"/>
              <a:buChar char="•"/>
            </a:pPr>
            <a:r>
              <a:rPr lang="es-ES" sz="2400" b="1" i="1" dirty="0">
                <a:solidFill>
                  <a:srgbClr val="385623"/>
                </a:solidFill>
                <a:ea typeface="Calibri"/>
                <a:cs typeface="Calibri"/>
                <a:sym typeface="Calibri"/>
              </a:rPr>
              <a:t>Flora y Fauna</a:t>
            </a:r>
            <a:endParaRPr lang="es-ES" sz="2400" i="1" dirty="0">
              <a:solidFill>
                <a:srgbClr val="385623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46944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807366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MAPA DE ACTORES 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575133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n 27">
            <a:extLst>
              <a:ext uri="{FF2B5EF4-FFF2-40B4-BE49-F238E27FC236}">
                <a16:creationId xmlns:a16="http://schemas.microsoft.com/office/drawing/2014/main" id="{D41EC797-BF25-648B-843A-CAC7C55DA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52282">
            <a:off x="9505837" y="1529028"/>
            <a:ext cx="5101403" cy="5257088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898662" y="3752669"/>
            <a:ext cx="597482" cy="597482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404" y="63631"/>
            <a:ext cx="5849311" cy="7569696"/>
          </a:xfrm>
          <a:prstGeom prst="rect">
            <a:avLst/>
          </a:prstGeom>
        </p:spPr>
      </p:pic>
      <p:sp>
        <p:nvSpPr>
          <p:cNvPr id="2" name="Google Shape;554;g1712c378ad9_1_164">
            <a:extLst>
              <a:ext uri="{FF2B5EF4-FFF2-40B4-BE49-F238E27FC236}">
                <a16:creationId xmlns:a16="http://schemas.microsoft.com/office/drawing/2014/main" id="{1A76B92B-3B4A-4491-A4E9-824853AF8650}"/>
              </a:ext>
            </a:extLst>
          </p:cNvPr>
          <p:cNvSpPr txBox="1"/>
          <p:nvPr/>
        </p:nvSpPr>
        <p:spPr>
          <a:xfrm>
            <a:off x="1389370" y="1749715"/>
            <a:ext cx="339367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Entidades públicas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Sector privado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Comunitario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ONG ambientalistas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Educativo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Gremios Económicos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24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Espacios de participación ambiental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400782-CDBB-FC23-CFBB-6A2D5143557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34" y="1777130"/>
            <a:ext cx="585618" cy="585618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759ACFE-66F3-38E4-4E52-CA62A1197D4A}"/>
              </a:ext>
            </a:extLst>
          </p:cNvPr>
          <p:cNvGrpSpPr/>
          <p:nvPr/>
        </p:nvGrpSpPr>
        <p:grpSpPr>
          <a:xfrm>
            <a:off x="686817" y="3599757"/>
            <a:ext cx="776175" cy="432770"/>
            <a:chOff x="5225873" y="1575133"/>
            <a:chExt cx="776175" cy="432770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9C8CC44F-A927-47E1-D5CE-9AE8EE41CBE2}"/>
                </a:ext>
              </a:extLst>
            </p:cNvPr>
            <p:cNvSpPr txBox="1"/>
            <p:nvPr/>
          </p:nvSpPr>
          <p:spPr>
            <a:xfrm>
              <a:off x="5262664" y="1575133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chemeClr val="accent6">
                      <a:lumMod val="75000"/>
                    </a:schemeClr>
                  </a:solidFill>
                </a:rPr>
                <a:t>ONG</a:t>
              </a:r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60526842-7ECB-0A79-35FC-7CFDA7D92939}"/>
                </a:ext>
              </a:extLst>
            </p:cNvPr>
            <p:cNvSpPr txBox="1"/>
            <p:nvPr/>
          </p:nvSpPr>
          <p:spPr>
            <a:xfrm>
              <a:off x="5225873" y="1807848"/>
              <a:ext cx="7761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700" dirty="0">
                  <a:solidFill>
                    <a:schemeClr val="accent6">
                      <a:lumMod val="75000"/>
                    </a:schemeClr>
                  </a:solidFill>
                </a:rPr>
                <a:t>AMBIENTALISTA</a:t>
              </a:r>
            </a:p>
          </p:txBody>
        </p:sp>
      </p:grpSp>
      <p:pic>
        <p:nvPicPr>
          <p:cNvPr id="13" name="Gráfico 12" descr="Birrete">
            <a:extLst>
              <a:ext uri="{FF2B5EF4-FFF2-40B4-BE49-F238E27FC236}">
                <a16:creationId xmlns:a16="http://schemas.microsoft.com/office/drawing/2014/main" id="{3B43CE1E-9F71-8EE0-2FEC-6AAE51DA398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21310" y="4051410"/>
            <a:ext cx="550998" cy="550998"/>
          </a:xfrm>
          <a:prstGeom prst="rect">
            <a:avLst/>
          </a:prstGeom>
        </p:spPr>
      </p:pic>
      <p:pic>
        <p:nvPicPr>
          <p:cNvPr id="20" name="Gráfico 19" descr="Hoja">
            <a:extLst>
              <a:ext uri="{FF2B5EF4-FFF2-40B4-BE49-F238E27FC236}">
                <a16:creationId xmlns:a16="http://schemas.microsoft.com/office/drawing/2014/main" id="{80158B00-2424-57F1-1DE9-5BD82964611E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2514" y="4706150"/>
            <a:ext cx="442609" cy="442609"/>
          </a:xfrm>
          <a:prstGeom prst="rect">
            <a:avLst/>
          </a:prstGeom>
        </p:spPr>
      </p:pic>
      <p:pic>
        <p:nvPicPr>
          <p:cNvPr id="24" name="Gráfico 23" descr="Árbol de hoja caduca">
            <a:extLst>
              <a:ext uri="{FF2B5EF4-FFF2-40B4-BE49-F238E27FC236}">
                <a16:creationId xmlns:a16="http://schemas.microsoft.com/office/drawing/2014/main" id="{E7264FD1-239A-0142-B0B7-2C9CC851998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28735" y="5301184"/>
            <a:ext cx="527278" cy="527278"/>
          </a:xfrm>
          <a:prstGeom prst="rect">
            <a:avLst/>
          </a:prstGeom>
        </p:spPr>
      </p:pic>
      <p:pic>
        <p:nvPicPr>
          <p:cNvPr id="26" name="Gráfico 25" descr="Edificio">
            <a:extLst>
              <a:ext uri="{FF2B5EF4-FFF2-40B4-BE49-F238E27FC236}">
                <a16:creationId xmlns:a16="http://schemas.microsoft.com/office/drawing/2014/main" id="{E542C7BF-A315-177C-C466-897EE23795F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2943" y="2397389"/>
            <a:ext cx="457200" cy="457200"/>
          </a:xfrm>
          <a:prstGeom prst="rect">
            <a:avLst/>
          </a:prstGeom>
        </p:spPr>
      </p:pic>
      <p:pic>
        <p:nvPicPr>
          <p:cNvPr id="30" name="Gráfico 29" descr="Grupo de personas">
            <a:extLst>
              <a:ext uri="{FF2B5EF4-FFF2-40B4-BE49-F238E27FC236}">
                <a16:creationId xmlns:a16="http://schemas.microsoft.com/office/drawing/2014/main" id="{54C7A127-8D0D-08C1-A486-677196A9C0CB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6243" y="2967052"/>
            <a:ext cx="539769" cy="53976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A34C86E-8E9F-99FD-4B62-76599A183AA0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38" y="3639439"/>
            <a:ext cx="585618" cy="585618"/>
          </a:xfrm>
          <a:prstGeom prst="rect">
            <a:avLst/>
          </a:prstGeom>
        </p:spPr>
      </p:pic>
      <p:grpSp>
        <p:nvGrpSpPr>
          <p:cNvPr id="32" name="Grupo 31">
            <a:extLst>
              <a:ext uri="{FF2B5EF4-FFF2-40B4-BE49-F238E27FC236}">
                <a16:creationId xmlns:a16="http://schemas.microsoft.com/office/drawing/2014/main" id="{6E80DFF0-E677-1A58-A4B3-BFA1C8E5F7B6}"/>
              </a:ext>
            </a:extLst>
          </p:cNvPr>
          <p:cNvGrpSpPr/>
          <p:nvPr/>
        </p:nvGrpSpPr>
        <p:grpSpPr>
          <a:xfrm>
            <a:off x="5944194" y="4413325"/>
            <a:ext cx="776175" cy="432770"/>
            <a:chOff x="5225873" y="1575133"/>
            <a:chExt cx="776175" cy="432770"/>
          </a:xfrm>
        </p:grpSpPr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44A689A1-0DA0-85AC-4346-7FAF1F02EEEC}"/>
                </a:ext>
              </a:extLst>
            </p:cNvPr>
            <p:cNvSpPr txBox="1"/>
            <p:nvPr/>
          </p:nvSpPr>
          <p:spPr>
            <a:xfrm>
              <a:off x="5262664" y="1575133"/>
              <a:ext cx="6399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chemeClr val="accent6">
                      <a:lumMod val="75000"/>
                    </a:schemeClr>
                  </a:solidFill>
                </a:rPr>
                <a:t>ONG</a:t>
              </a:r>
            </a:p>
          </p:txBody>
        </p:sp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C7B973E8-A768-A9A3-F81C-AE7043F90F5A}"/>
                </a:ext>
              </a:extLst>
            </p:cNvPr>
            <p:cNvSpPr txBox="1"/>
            <p:nvPr/>
          </p:nvSpPr>
          <p:spPr>
            <a:xfrm>
              <a:off x="5225873" y="1807848"/>
              <a:ext cx="77617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700" dirty="0">
                  <a:solidFill>
                    <a:schemeClr val="accent6">
                      <a:lumMod val="75000"/>
                    </a:schemeClr>
                  </a:solidFill>
                </a:rPr>
                <a:t>AMBIENTALISTA</a:t>
              </a:r>
            </a:p>
          </p:txBody>
        </p:sp>
      </p:grpSp>
      <p:pic>
        <p:nvPicPr>
          <p:cNvPr id="37" name="Gráfico 36" descr="Birrete">
            <a:extLst>
              <a:ext uri="{FF2B5EF4-FFF2-40B4-BE49-F238E27FC236}">
                <a16:creationId xmlns:a16="http://schemas.microsoft.com/office/drawing/2014/main" id="{4F31512C-A07D-BDDB-2674-D129F9D4D47A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81061" y="3460854"/>
            <a:ext cx="550998" cy="550998"/>
          </a:xfrm>
          <a:prstGeom prst="rect">
            <a:avLst/>
          </a:prstGeom>
        </p:spPr>
      </p:pic>
      <p:pic>
        <p:nvPicPr>
          <p:cNvPr id="38" name="Gráfico 37" descr="Hoja">
            <a:extLst>
              <a:ext uri="{FF2B5EF4-FFF2-40B4-BE49-F238E27FC236}">
                <a16:creationId xmlns:a16="http://schemas.microsoft.com/office/drawing/2014/main" id="{23D7DA31-5675-4776-5461-395DA489C38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70039" y="2176084"/>
            <a:ext cx="442609" cy="442609"/>
          </a:xfrm>
          <a:prstGeom prst="rect">
            <a:avLst/>
          </a:prstGeom>
        </p:spPr>
      </p:pic>
      <p:pic>
        <p:nvPicPr>
          <p:cNvPr id="39" name="Gráfico 38" descr="Árbol de hoja caduca">
            <a:extLst>
              <a:ext uri="{FF2B5EF4-FFF2-40B4-BE49-F238E27FC236}">
                <a16:creationId xmlns:a16="http://schemas.microsoft.com/office/drawing/2014/main" id="{685FDA53-FFA6-71F3-8AC5-A701DF81E0A8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69511" y="5148759"/>
            <a:ext cx="527278" cy="527278"/>
          </a:xfrm>
          <a:prstGeom prst="rect">
            <a:avLst/>
          </a:prstGeom>
        </p:spPr>
      </p:pic>
      <p:pic>
        <p:nvPicPr>
          <p:cNvPr id="40" name="Gráfico 39" descr="Edificio">
            <a:extLst>
              <a:ext uri="{FF2B5EF4-FFF2-40B4-BE49-F238E27FC236}">
                <a16:creationId xmlns:a16="http://schemas.microsoft.com/office/drawing/2014/main" id="{72F54C4B-4D7C-8035-A9BE-CF65D535C62E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39470" y="2657697"/>
            <a:ext cx="457200" cy="457200"/>
          </a:xfrm>
          <a:prstGeom prst="rect">
            <a:avLst/>
          </a:prstGeom>
        </p:spPr>
      </p:pic>
      <p:pic>
        <p:nvPicPr>
          <p:cNvPr id="41" name="Gráfico 40" descr="Grupo de personas">
            <a:extLst>
              <a:ext uri="{FF2B5EF4-FFF2-40B4-BE49-F238E27FC236}">
                <a16:creationId xmlns:a16="http://schemas.microsoft.com/office/drawing/2014/main" id="{AE146A79-1C2F-59DF-4335-8F874EEE509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18011" y="3269635"/>
            <a:ext cx="539769" cy="539769"/>
          </a:xfrm>
          <a:prstGeom prst="rect">
            <a:avLst/>
          </a:prstGeom>
        </p:spPr>
      </p:pic>
      <p:pic>
        <p:nvPicPr>
          <p:cNvPr id="42" name="Gráfico 41" descr="Árbol de hoja caduca">
            <a:extLst>
              <a:ext uri="{FF2B5EF4-FFF2-40B4-BE49-F238E27FC236}">
                <a16:creationId xmlns:a16="http://schemas.microsoft.com/office/drawing/2014/main" id="{002664B2-0643-E9B1-1FCB-6E1BAC3402D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843477" y="830755"/>
            <a:ext cx="527278" cy="527278"/>
          </a:xfrm>
          <a:prstGeom prst="rect">
            <a:avLst/>
          </a:prstGeom>
        </p:spPr>
      </p:pic>
      <p:pic>
        <p:nvPicPr>
          <p:cNvPr id="43" name="Gráfico 42" descr="Árbol de hoja caduca">
            <a:extLst>
              <a:ext uri="{FF2B5EF4-FFF2-40B4-BE49-F238E27FC236}">
                <a16:creationId xmlns:a16="http://schemas.microsoft.com/office/drawing/2014/main" id="{DE32E205-B089-96D3-FEF2-9C00947153C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879122" y="2313514"/>
            <a:ext cx="527278" cy="527278"/>
          </a:xfrm>
          <a:prstGeom prst="rect">
            <a:avLst/>
          </a:prstGeom>
        </p:spPr>
      </p:pic>
      <p:pic>
        <p:nvPicPr>
          <p:cNvPr id="44" name="Gráfico 43" descr="Árbol de hoja caduca">
            <a:extLst>
              <a:ext uri="{FF2B5EF4-FFF2-40B4-BE49-F238E27FC236}">
                <a16:creationId xmlns:a16="http://schemas.microsoft.com/office/drawing/2014/main" id="{D38FD9F4-D698-94BF-1D51-93965A77B87F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142761" y="4942447"/>
            <a:ext cx="527278" cy="527278"/>
          </a:xfrm>
          <a:prstGeom prst="rect">
            <a:avLst/>
          </a:prstGeom>
        </p:spPr>
      </p:pic>
      <p:pic>
        <p:nvPicPr>
          <p:cNvPr id="45" name="Gráfico 44" descr="Árbol de hoja caduca">
            <a:extLst>
              <a:ext uri="{FF2B5EF4-FFF2-40B4-BE49-F238E27FC236}">
                <a16:creationId xmlns:a16="http://schemas.microsoft.com/office/drawing/2014/main" id="{E4EFBE0C-1F86-5680-F02D-5F6133DD25A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88479" y="1223849"/>
            <a:ext cx="527278" cy="527278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02E4959B-35C6-342F-01E2-E3DE83FEFF9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476" y="4503104"/>
            <a:ext cx="585618" cy="585618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C9A196A5-DC6E-8A3C-A5E8-C732C01695AA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62" y="4188294"/>
            <a:ext cx="585618" cy="585618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438B5CFE-B90D-ABD6-5629-F52481BAFAD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593" y="5444043"/>
            <a:ext cx="585618" cy="585618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D6FE4A44-9130-FA6D-484D-120187BD631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217" y="1292609"/>
            <a:ext cx="585618" cy="585618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6A2C96F7-5CEC-F474-DCA4-3E7967BF3362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306" y="1695547"/>
            <a:ext cx="585618" cy="585618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587BD25-365B-B9FC-49E5-2706650A314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300" y="2822088"/>
            <a:ext cx="585618" cy="585618"/>
          </a:xfrm>
          <a:prstGeom prst="rect">
            <a:avLst/>
          </a:prstGeom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10B156F8-170A-1849-B14C-1B1A252E0705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174" y="4542477"/>
            <a:ext cx="585618" cy="585618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1CE8C3B8-EA55-F13F-BC78-8E09354AB85B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58" y="3197197"/>
            <a:ext cx="585618" cy="58561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A935C192-D450-C3C8-B7B9-CD1272E1C78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799" y="3793508"/>
            <a:ext cx="585618" cy="58561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07CA42BF-76D6-4059-F8AB-E4D3850F924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3136191"/>
            <a:ext cx="585618" cy="585618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224ADA48-7DE7-8A35-88A6-29AFD8E41558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82" y="584284"/>
            <a:ext cx="585618" cy="585618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CC7961D7-3D71-C4D2-D2DA-FA1A466F645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977" y="2186066"/>
            <a:ext cx="585618" cy="585618"/>
          </a:xfrm>
          <a:prstGeom prst="rect">
            <a:avLst/>
          </a:prstGeom>
        </p:spPr>
      </p:pic>
      <p:pic>
        <p:nvPicPr>
          <p:cNvPr id="58" name="Gráfico 57" descr="Edificio">
            <a:extLst>
              <a:ext uri="{FF2B5EF4-FFF2-40B4-BE49-F238E27FC236}">
                <a16:creationId xmlns:a16="http://schemas.microsoft.com/office/drawing/2014/main" id="{00A82839-778D-71F3-AA6B-DB3136E72A22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88459" y="3703787"/>
            <a:ext cx="457200" cy="457200"/>
          </a:xfrm>
          <a:prstGeom prst="rect">
            <a:avLst/>
          </a:prstGeom>
        </p:spPr>
      </p:pic>
      <p:pic>
        <p:nvPicPr>
          <p:cNvPr id="59" name="Gráfico 58" descr="Edificio">
            <a:extLst>
              <a:ext uri="{FF2B5EF4-FFF2-40B4-BE49-F238E27FC236}">
                <a16:creationId xmlns:a16="http://schemas.microsoft.com/office/drawing/2014/main" id="{FAC75211-039B-BE19-D2F2-A17A3EC92040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70039" y="286971"/>
            <a:ext cx="457200" cy="457200"/>
          </a:xfrm>
          <a:prstGeom prst="rect">
            <a:avLst/>
          </a:prstGeom>
        </p:spPr>
      </p:pic>
      <p:pic>
        <p:nvPicPr>
          <p:cNvPr id="60" name="Gráfico 59" descr="Edificio">
            <a:extLst>
              <a:ext uri="{FF2B5EF4-FFF2-40B4-BE49-F238E27FC236}">
                <a16:creationId xmlns:a16="http://schemas.microsoft.com/office/drawing/2014/main" id="{489A6239-5D50-5C77-EAFF-9F171B057753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244094" y="4321688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93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E508226-709F-AB1E-174D-F8B5426FC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4324" y="-3278529"/>
            <a:ext cx="12836324" cy="96272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710A58A-BE53-0220-6A0A-51350B6C5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3515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8CDE419-7FA0-2F15-B02C-03D062F14D13}"/>
              </a:ext>
            </a:extLst>
          </p:cNvPr>
          <p:cNvSpPr txBox="1"/>
          <p:nvPr/>
        </p:nvSpPr>
        <p:spPr>
          <a:xfrm>
            <a:off x="5000963" y="4159269"/>
            <a:ext cx="5034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648545"/>
                </a:solidFill>
                <a:latin typeface="Arial Narrow" panose="020B0606020202030204" pitchFamily="34" charset="0"/>
              </a:rPr>
              <a:t>ARTICULACIÓN PGAR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25BE28-2877-1F8A-53D1-FA7479598CB8}"/>
              </a:ext>
            </a:extLst>
          </p:cNvPr>
          <p:cNvSpPr txBox="1"/>
          <p:nvPr/>
        </p:nvSpPr>
        <p:spPr>
          <a:xfrm>
            <a:off x="5000963" y="4805600"/>
            <a:ext cx="63306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Visión Tolima 2050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Visión Colombia 2050 DNP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Estrategia Climática de Largo Plazo 2050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Política de Resiliencia y Carbono Neutral 2050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565" y="141275"/>
            <a:ext cx="1657349" cy="165734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87B243B-5FAA-E7CB-C515-5D77286487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784" y="243068"/>
            <a:ext cx="6132192" cy="613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04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6862BE7-ECA5-6068-48BE-586742717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843762" y="-3743816"/>
            <a:ext cx="13653472" cy="90347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710A58A-BE53-0220-6A0A-51350B6C5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069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5908"/>
            <a:ext cx="4617771" cy="461777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08CDE419-7FA0-2F15-B02C-03D062F14D13}"/>
              </a:ext>
            </a:extLst>
          </p:cNvPr>
          <p:cNvSpPr txBox="1"/>
          <p:nvPr/>
        </p:nvSpPr>
        <p:spPr>
          <a:xfrm>
            <a:off x="4348456" y="4434635"/>
            <a:ext cx="6451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altLang="ko-KR" sz="6600" b="1" i="1" dirty="0">
                <a:solidFill>
                  <a:srgbClr val="548235"/>
                </a:solidFill>
                <a:cs typeface="Arial" pitchFamily="34" charset="0"/>
              </a:rPr>
              <a:t>¡Gracias!</a:t>
            </a:r>
            <a:endParaRPr lang="ko-KR" altLang="en-US" sz="6600" b="1" i="1" dirty="0">
              <a:solidFill>
                <a:srgbClr val="548235"/>
              </a:solidFill>
              <a:cs typeface="Arial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08988E7-3AF5-736E-6892-D62BE8542D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02" y="5846575"/>
            <a:ext cx="5861538" cy="5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81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5CA91A-3895-DBC9-376F-8603BEB69C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44324" y="-9721164"/>
            <a:ext cx="12836324" cy="9627243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785687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PROCESO DE FORMULACIÓN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82F7BDF-6463-D453-B0B1-07BF8CBC33D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" r="26188"/>
          <a:stretch/>
        </p:blipFill>
        <p:spPr>
          <a:xfrm>
            <a:off x="4525619" y="2494093"/>
            <a:ext cx="2735210" cy="2735210"/>
          </a:xfrm>
          <a:prstGeom prst="ellipse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id="{F8825CFE-9959-2704-39AD-3482DFA2FEB3}"/>
              </a:ext>
            </a:extLst>
          </p:cNvPr>
          <p:cNvSpPr/>
          <p:nvPr/>
        </p:nvSpPr>
        <p:spPr>
          <a:xfrm>
            <a:off x="4277360" y="2245834"/>
            <a:ext cx="3231729" cy="3231729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2F60EF0-BC15-A410-BCFB-F7CC3307FFCD}"/>
              </a:ext>
            </a:extLst>
          </p:cNvPr>
          <p:cNvSpPr txBox="1"/>
          <p:nvPr/>
        </p:nvSpPr>
        <p:spPr>
          <a:xfrm>
            <a:off x="8036563" y="2372862"/>
            <a:ext cx="3331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1. </a:t>
            </a:r>
            <a:r>
              <a:rPr lang="es-ES" sz="2400" dirty="0">
                <a:latin typeface="Arial Narrow" panose="020B0606020202030204" pitchFamily="34" charset="0"/>
              </a:rPr>
              <a:t>Fase preparatoria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CFF83A9-FD26-2C95-838E-9644D7EF8F84}"/>
              </a:ext>
            </a:extLst>
          </p:cNvPr>
          <p:cNvSpPr txBox="1"/>
          <p:nvPr/>
        </p:nvSpPr>
        <p:spPr>
          <a:xfrm>
            <a:off x="8320124" y="3999740"/>
            <a:ext cx="33316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2. </a:t>
            </a:r>
            <a:r>
              <a:rPr lang="es-ES" sz="2400" dirty="0">
                <a:latin typeface="Arial Narrow" panose="020B0606020202030204" pitchFamily="34" charset="0"/>
              </a:rPr>
              <a:t>Fase diagnóstica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17C8B13-DDAF-D385-40D0-B20FAF94F184}"/>
              </a:ext>
            </a:extLst>
          </p:cNvPr>
          <p:cNvSpPr txBox="1"/>
          <p:nvPr/>
        </p:nvSpPr>
        <p:spPr>
          <a:xfrm>
            <a:off x="4560372" y="6006320"/>
            <a:ext cx="3941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3. </a:t>
            </a:r>
            <a:r>
              <a:rPr lang="es-ES" sz="2400" dirty="0">
                <a:latin typeface="Arial Narrow" panose="020B0606020202030204" pitchFamily="34" charset="0"/>
              </a:rPr>
              <a:t>Formulación participativa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C02829-75DF-94E5-710C-720F7BEF56E3}"/>
              </a:ext>
            </a:extLst>
          </p:cNvPr>
          <p:cNvSpPr txBox="1"/>
          <p:nvPr/>
        </p:nvSpPr>
        <p:spPr>
          <a:xfrm>
            <a:off x="1402280" y="4701453"/>
            <a:ext cx="31292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400" b="1" dirty="0">
                <a:latin typeface="Arial Narrow" panose="020B0606020202030204" pitchFamily="34" charset="0"/>
              </a:rPr>
              <a:t>4. </a:t>
            </a:r>
            <a:r>
              <a:rPr lang="es-ES" sz="2400" dirty="0">
                <a:latin typeface="Arial Narrow" panose="020B0606020202030204" pitchFamily="34" charset="0"/>
              </a:rPr>
              <a:t>Socialización, </a:t>
            </a:r>
          </a:p>
          <a:p>
            <a:r>
              <a:rPr lang="es-ES" sz="2400" dirty="0">
                <a:latin typeface="Arial Narrow" panose="020B0606020202030204" pitchFamily="34" charset="0"/>
              </a:rPr>
              <a:t> ajustes y aprobación</a:t>
            </a:r>
          </a:p>
        </p:txBody>
      </p:sp>
      <p:cxnSp>
        <p:nvCxnSpPr>
          <p:cNvPr id="17" name="Conector: angular 16">
            <a:extLst>
              <a:ext uri="{FF2B5EF4-FFF2-40B4-BE49-F238E27FC236}">
                <a16:creationId xmlns:a16="http://schemas.microsoft.com/office/drawing/2014/main" id="{6BF3EAAE-126C-9F3B-C43E-A347FAA2372C}"/>
              </a:ext>
            </a:extLst>
          </p:cNvPr>
          <p:cNvCxnSpPr>
            <a:cxnSpLocks/>
            <a:stCxn id="11" idx="7"/>
            <a:endCxn id="12" idx="1"/>
          </p:cNvCxnSpPr>
          <p:nvPr/>
        </p:nvCxnSpPr>
        <p:spPr>
          <a:xfrm rot="5400000" flipH="1" flipV="1">
            <a:off x="7478481" y="2161028"/>
            <a:ext cx="115415" cy="1000750"/>
          </a:xfrm>
          <a:prstGeom prst="bentConnector4">
            <a:avLst>
              <a:gd name="adj1" fmla="val 198068"/>
              <a:gd name="adj2" fmla="val 73646"/>
            </a:avLst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r 17">
            <a:extLst>
              <a:ext uri="{FF2B5EF4-FFF2-40B4-BE49-F238E27FC236}">
                <a16:creationId xmlns:a16="http://schemas.microsoft.com/office/drawing/2014/main" id="{435375F9-54C0-9B53-BA64-E06C62AB83C6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7509089" y="4093007"/>
            <a:ext cx="811035" cy="137566"/>
          </a:xfrm>
          <a:prstGeom prst="bentConnector3">
            <a:avLst/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5B60496F-78B9-A258-39F5-DB4C2F7A695C}"/>
              </a:ext>
            </a:extLst>
          </p:cNvPr>
          <p:cNvCxnSpPr>
            <a:cxnSpLocks/>
            <a:stCxn id="11" idx="1"/>
          </p:cNvCxnSpPr>
          <p:nvPr/>
        </p:nvCxnSpPr>
        <p:spPr>
          <a:xfrm rot="16200000" flipV="1">
            <a:off x="3295301" y="1263775"/>
            <a:ext cx="115416" cy="2795254"/>
          </a:xfrm>
          <a:prstGeom prst="bentConnector4">
            <a:avLst>
              <a:gd name="adj1" fmla="val 198066"/>
              <a:gd name="adj2" fmla="val 101356"/>
            </a:avLst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19">
            <a:extLst>
              <a:ext uri="{FF2B5EF4-FFF2-40B4-BE49-F238E27FC236}">
                <a16:creationId xmlns:a16="http://schemas.microsoft.com/office/drawing/2014/main" id="{CA79C18A-1843-FDEA-6A18-C75636642169}"/>
              </a:ext>
            </a:extLst>
          </p:cNvPr>
          <p:cNvCxnSpPr>
            <a:cxnSpLocks/>
            <a:stCxn id="11" idx="4"/>
          </p:cNvCxnSpPr>
          <p:nvPr/>
        </p:nvCxnSpPr>
        <p:spPr>
          <a:xfrm rot="5400000">
            <a:off x="5628847" y="5741941"/>
            <a:ext cx="528757" cy="12700"/>
          </a:xfrm>
          <a:prstGeom prst="bentConnector3">
            <a:avLst>
              <a:gd name="adj1" fmla="val 50000"/>
            </a:avLst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: angular 20">
            <a:extLst>
              <a:ext uri="{FF2B5EF4-FFF2-40B4-BE49-F238E27FC236}">
                <a16:creationId xmlns:a16="http://schemas.microsoft.com/office/drawing/2014/main" id="{7911825C-CF3A-1E19-BE9F-0BBD214F64F1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05281" y="4153966"/>
            <a:ext cx="2672083" cy="492599"/>
          </a:xfrm>
          <a:prstGeom prst="bentConnector3">
            <a:avLst>
              <a:gd name="adj1" fmla="val 100190"/>
            </a:avLst>
          </a:prstGeom>
          <a:ln w="381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3EBC4A9-2076-08BC-BD25-07AB98B3EC42}"/>
              </a:ext>
            </a:extLst>
          </p:cNvPr>
          <p:cNvSpPr txBox="1"/>
          <p:nvPr/>
        </p:nvSpPr>
        <p:spPr>
          <a:xfrm>
            <a:off x="1538443" y="2835861"/>
            <a:ext cx="31292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latin typeface="Arial Narrow" panose="020B0606020202030204" pitchFamily="34" charset="0"/>
              </a:rPr>
              <a:t>5. </a:t>
            </a:r>
            <a:r>
              <a:rPr lang="es-ES" sz="2400" dirty="0">
                <a:latin typeface="Arial Narrow" panose="020B0606020202030204" pitchFamily="34" charset="0"/>
              </a:rPr>
              <a:t>Divulgación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/>
          <p:nvPr/>
        </p:nvCxnSpPr>
        <p:spPr>
          <a:xfrm>
            <a:off x="906780" y="1450681"/>
            <a:ext cx="545592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25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/>
      <p:bldP spid="15" grpId="0"/>
      <p:bldP spid="16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83B33DF-CCA5-0724-F978-F05D3D4CC4D7}"/>
              </a:ext>
            </a:extLst>
          </p:cNvPr>
          <p:cNvGrpSpPr/>
          <p:nvPr/>
        </p:nvGrpSpPr>
        <p:grpSpPr>
          <a:xfrm>
            <a:off x="3918278" y="1744952"/>
            <a:ext cx="4391008" cy="4369509"/>
            <a:chOff x="3918278" y="1744952"/>
            <a:chExt cx="4391008" cy="4369509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9779E2F0-99BA-9AF1-65E4-E66E3C069357}"/>
                </a:ext>
              </a:extLst>
            </p:cNvPr>
            <p:cNvSpPr/>
            <p:nvPr/>
          </p:nvSpPr>
          <p:spPr>
            <a:xfrm>
              <a:off x="4307111" y="1978244"/>
              <a:ext cx="3768571" cy="3768571"/>
            </a:xfrm>
            <a:custGeom>
              <a:avLst/>
              <a:gdLst>
                <a:gd name="connsiteX0" fmla="*/ 1884285 w 3768571"/>
                <a:gd name="connsiteY0" fmla="*/ 0 h 3768571"/>
                <a:gd name="connsiteX1" fmla="*/ 3516125 w 3768571"/>
                <a:gd name="connsiteY1" fmla="*/ 942143 h 3768571"/>
                <a:gd name="connsiteX2" fmla="*/ 3516125 w 3768571"/>
                <a:gd name="connsiteY2" fmla="*/ 2826429 h 3768571"/>
                <a:gd name="connsiteX3" fmla="*/ 1884286 w 3768571"/>
                <a:gd name="connsiteY3" fmla="*/ 1884286 h 3768571"/>
                <a:gd name="connsiteX4" fmla="*/ 1884285 w 3768571"/>
                <a:gd name="connsiteY4" fmla="*/ 0 h 37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571" h="3768571">
                  <a:moveTo>
                    <a:pt x="1884285" y="0"/>
                  </a:moveTo>
                  <a:cubicBezTo>
                    <a:pt x="2557476" y="0"/>
                    <a:pt x="3179529" y="359143"/>
                    <a:pt x="3516125" y="942143"/>
                  </a:cubicBezTo>
                  <a:cubicBezTo>
                    <a:pt x="3852720" y="1525143"/>
                    <a:pt x="3852720" y="2243429"/>
                    <a:pt x="3516125" y="2826429"/>
                  </a:cubicBezTo>
                  <a:lnTo>
                    <a:pt x="1884286" y="1884286"/>
                  </a:lnTo>
                  <a:cubicBezTo>
                    <a:pt x="1884286" y="1256191"/>
                    <a:pt x="1884285" y="628095"/>
                    <a:pt x="1884285" y="0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0257" tIns="822708" rIns="460656" bIns="187252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900" kern="1200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D12D46E9-2B7E-4858-3D67-35168296D67C}"/>
                </a:ext>
              </a:extLst>
            </p:cNvPr>
            <p:cNvSpPr/>
            <p:nvPr/>
          </p:nvSpPr>
          <p:spPr>
            <a:xfrm>
              <a:off x="4229497" y="2112836"/>
              <a:ext cx="3768571" cy="3768571"/>
            </a:xfrm>
            <a:custGeom>
              <a:avLst/>
              <a:gdLst>
                <a:gd name="connsiteX0" fmla="*/ 3516125 w 3768571"/>
                <a:gd name="connsiteY0" fmla="*/ 2826428 h 3768571"/>
                <a:gd name="connsiteX1" fmla="*/ 1884285 w 3768571"/>
                <a:gd name="connsiteY1" fmla="*/ 3768571 h 3768571"/>
                <a:gd name="connsiteX2" fmla="*/ 252445 w 3768571"/>
                <a:gd name="connsiteY2" fmla="*/ 2826428 h 3768571"/>
                <a:gd name="connsiteX3" fmla="*/ 1884286 w 3768571"/>
                <a:gd name="connsiteY3" fmla="*/ 1884286 h 3768571"/>
                <a:gd name="connsiteX4" fmla="*/ 3516125 w 3768571"/>
                <a:gd name="connsiteY4" fmla="*/ 2826428 h 37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571" h="3768571">
                  <a:moveTo>
                    <a:pt x="3516125" y="2826428"/>
                  </a:moveTo>
                  <a:cubicBezTo>
                    <a:pt x="3179530" y="3409428"/>
                    <a:pt x="2557476" y="3768571"/>
                    <a:pt x="1884285" y="3768571"/>
                  </a:cubicBezTo>
                  <a:cubicBezTo>
                    <a:pt x="1211094" y="3768571"/>
                    <a:pt x="589041" y="3409428"/>
                    <a:pt x="252445" y="2826428"/>
                  </a:cubicBezTo>
                  <a:lnTo>
                    <a:pt x="1884286" y="1884286"/>
                  </a:lnTo>
                  <a:lnTo>
                    <a:pt x="3516125" y="2826428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fillRef>
            <a:effect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1409" tIns="2469215" rIns="876545" bIns="36061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900" kern="1200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BD870C56-22B8-42A9-FC90-F54568E4058D}"/>
                </a:ext>
              </a:extLst>
            </p:cNvPr>
            <p:cNvSpPr/>
            <p:nvPr/>
          </p:nvSpPr>
          <p:spPr>
            <a:xfrm>
              <a:off x="4151882" y="1978244"/>
              <a:ext cx="3768571" cy="3768571"/>
            </a:xfrm>
            <a:custGeom>
              <a:avLst/>
              <a:gdLst>
                <a:gd name="connsiteX0" fmla="*/ 252446 w 3768571"/>
                <a:gd name="connsiteY0" fmla="*/ 2826428 h 3768571"/>
                <a:gd name="connsiteX1" fmla="*/ 252446 w 3768571"/>
                <a:gd name="connsiteY1" fmla="*/ 942142 h 3768571"/>
                <a:gd name="connsiteX2" fmla="*/ 1884286 w 3768571"/>
                <a:gd name="connsiteY2" fmla="*/ -1 h 3768571"/>
                <a:gd name="connsiteX3" fmla="*/ 1884286 w 3768571"/>
                <a:gd name="connsiteY3" fmla="*/ 1884286 h 3768571"/>
                <a:gd name="connsiteX4" fmla="*/ 252446 w 3768571"/>
                <a:gd name="connsiteY4" fmla="*/ 2826428 h 37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571" h="3768571">
                  <a:moveTo>
                    <a:pt x="252446" y="2826428"/>
                  </a:moveTo>
                  <a:cubicBezTo>
                    <a:pt x="-84149" y="2243428"/>
                    <a:pt x="-84149" y="1525142"/>
                    <a:pt x="252446" y="942142"/>
                  </a:cubicBezTo>
                  <a:cubicBezTo>
                    <a:pt x="589041" y="359142"/>
                    <a:pt x="1211095" y="-1"/>
                    <a:pt x="1884286" y="-1"/>
                  </a:cubicBezTo>
                  <a:lnTo>
                    <a:pt x="1884286" y="1884286"/>
                  </a:lnTo>
                  <a:lnTo>
                    <a:pt x="252446" y="2826428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fillRef>
            <a:effect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0656" tIns="822708" rIns="2010257" bIns="187252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900" kern="1200" dirty="0"/>
            </a:p>
          </p:txBody>
        </p:sp>
        <p:sp>
          <p:nvSpPr>
            <p:cNvPr id="24" name="Flecha: circular 23">
              <a:extLst>
                <a:ext uri="{FF2B5EF4-FFF2-40B4-BE49-F238E27FC236}">
                  <a16:creationId xmlns:a16="http://schemas.microsoft.com/office/drawing/2014/main" id="{169462C3-48FD-0FF9-CD72-EDCE26C11483}"/>
                </a:ext>
              </a:extLst>
            </p:cNvPr>
            <p:cNvSpPr/>
            <p:nvPr/>
          </p:nvSpPr>
          <p:spPr>
            <a:xfrm>
              <a:off x="4074130" y="1744952"/>
              <a:ext cx="4235156" cy="4235156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6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lecha: circular 24">
              <a:extLst>
                <a:ext uri="{FF2B5EF4-FFF2-40B4-BE49-F238E27FC236}">
                  <a16:creationId xmlns:a16="http://schemas.microsoft.com/office/drawing/2014/main" id="{AD256E44-2014-2105-6547-324B6BB06079}"/>
                </a:ext>
              </a:extLst>
            </p:cNvPr>
            <p:cNvSpPr/>
            <p:nvPr/>
          </p:nvSpPr>
          <p:spPr>
            <a:xfrm>
              <a:off x="3996204" y="1879305"/>
              <a:ext cx="4235156" cy="4235156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lnRef>
            <a:fill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fillRef>
            <a:effect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echa: circular 25">
              <a:extLst>
                <a:ext uri="{FF2B5EF4-FFF2-40B4-BE49-F238E27FC236}">
                  <a16:creationId xmlns:a16="http://schemas.microsoft.com/office/drawing/2014/main" id="{CD05203A-57BF-57E1-1E62-CADD368816EA}"/>
                </a:ext>
              </a:extLst>
            </p:cNvPr>
            <p:cNvSpPr/>
            <p:nvPr/>
          </p:nvSpPr>
          <p:spPr>
            <a:xfrm>
              <a:off x="3918278" y="1744952"/>
              <a:ext cx="4235156" cy="4235156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lnRef>
            <a:fill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fillRef>
            <a:effect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785687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ENFOQUES DEL PGAR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8825CFE-9959-2704-39AD-3482DFA2FEB3}"/>
              </a:ext>
            </a:extLst>
          </p:cNvPr>
          <p:cNvSpPr/>
          <p:nvPr/>
        </p:nvSpPr>
        <p:spPr>
          <a:xfrm>
            <a:off x="3908487" y="1740895"/>
            <a:ext cx="4375027" cy="4375027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/>
          <p:nvPr/>
        </p:nvCxnSpPr>
        <p:spPr>
          <a:xfrm>
            <a:off x="906780" y="1450681"/>
            <a:ext cx="545592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45FC2CC-A136-49CE-84CC-F17BB3B3582B}"/>
              </a:ext>
            </a:extLst>
          </p:cNvPr>
          <p:cNvSpPr txBox="1"/>
          <p:nvPr/>
        </p:nvSpPr>
        <p:spPr>
          <a:xfrm>
            <a:off x="6016520" y="3133534"/>
            <a:ext cx="19944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Enfoque de Gobernanza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211ACEE-4B7F-FC2C-BB9E-30908C707531}"/>
              </a:ext>
            </a:extLst>
          </p:cNvPr>
          <p:cNvSpPr txBox="1"/>
          <p:nvPr/>
        </p:nvSpPr>
        <p:spPr>
          <a:xfrm>
            <a:off x="5122838" y="4584289"/>
            <a:ext cx="19944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Enfoque de Bioeconomía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8DF0F13-575B-E6DC-BA95-BEADDC4694B3}"/>
              </a:ext>
            </a:extLst>
          </p:cNvPr>
          <p:cNvSpPr txBox="1"/>
          <p:nvPr/>
        </p:nvSpPr>
        <p:spPr>
          <a:xfrm>
            <a:off x="4170566" y="3123866"/>
            <a:ext cx="19944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Enfoque Ecosistémico</a:t>
            </a:r>
          </a:p>
        </p:txBody>
      </p:sp>
    </p:spTree>
    <p:extLst>
      <p:ext uri="{BB962C8B-B14F-4D97-AF65-F5344CB8AC3E}">
        <p14:creationId xmlns:p14="http://schemas.microsoft.com/office/powerpoint/2010/main" val="33154503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83B33DF-CCA5-0724-F978-F05D3D4CC4D7}"/>
              </a:ext>
            </a:extLst>
          </p:cNvPr>
          <p:cNvGrpSpPr/>
          <p:nvPr/>
        </p:nvGrpSpPr>
        <p:grpSpPr>
          <a:xfrm rot="7200000">
            <a:off x="3918278" y="1744952"/>
            <a:ext cx="4391008" cy="4369509"/>
            <a:chOff x="3918278" y="1744952"/>
            <a:chExt cx="4391008" cy="4369509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9779E2F0-99BA-9AF1-65E4-E66E3C069357}"/>
                </a:ext>
              </a:extLst>
            </p:cNvPr>
            <p:cNvSpPr/>
            <p:nvPr/>
          </p:nvSpPr>
          <p:spPr>
            <a:xfrm>
              <a:off x="4307111" y="1978244"/>
              <a:ext cx="3768571" cy="3768571"/>
            </a:xfrm>
            <a:custGeom>
              <a:avLst/>
              <a:gdLst>
                <a:gd name="connsiteX0" fmla="*/ 1884285 w 3768571"/>
                <a:gd name="connsiteY0" fmla="*/ 0 h 3768571"/>
                <a:gd name="connsiteX1" fmla="*/ 3516125 w 3768571"/>
                <a:gd name="connsiteY1" fmla="*/ 942143 h 3768571"/>
                <a:gd name="connsiteX2" fmla="*/ 3516125 w 3768571"/>
                <a:gd name="connsiteY2" fmla="*/ 2826429 h 3768571"/>
                <a:gd name="connsiteX3" fmla="*/ 1884286 w 3768571"/>
                <a:gd name="connsiteY3" fmla="*/ 1884286 h 3768571"/>
                <a:gd name="connsiteX4" fmla="*/ 1884285 w 3768571"/>
                <a:gd name="connsiteY4" fmla="*/ 0 h 37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571" h="3768571">
                  <a:moveTo>
                    <a:pt x="1884285" y="0"/>
                  </a:moveTo>
                  <a:cubicBezTo>
                    <a:pt x="2557476" y="0"/>
                    <a:pt x="3179529" y="359143"/>
                    <a:pt x="3516125" y="942143"/>
                  </a:cubicBezTo>
                  <a:cubicBezTo>
                    <a:pt x="3852720" y="1525143"/>
                    <a:pt x="3852720" y="2243429"/>
                    <a:pt x="3516125" y="2826429"/>
                  </a:cubicBezTo>
                  <a:lnTo>
                    <a:pt x="1884286" y="1884286"/>
                  </a:lnTo>
                  <a:cubicBezTo>
                    <a:pt x="1884286" y="1256191"/>
                    <a:pt x="1884285" y="628095"/>
                    <a:pt x="1884285" y="0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0257" tIns="822708" rIns="460656" bIns="187252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900" kern="1200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D12D46E9-2B7E-4858-3D67-35168296D67C}"/>
                </a:ext>
              </a:extLst>
            </p:cNvPr>
            <p:cNvSpPr/>
            <p:nvPr/>
          </p:nvSpPr>
          <p:spPr>
            <a:xfrm>
              <a:off x="4229497" y="2112836"/>
              <a:ext cx="3768571" cy="3768571"/>
            </a:xfrm>
            <a:custGeom>
              <a:avLst/>
              <a:gdLst>
                <a:gd name="connsiteX0" fmla="*/ 3516125 w 3768571"/>
                <a:gd name="connsiteY0" fmla="*/ 2826428 h 3768571"/>
                <a:gd name="connsiteX1" fmla="*/ 1884285 w 3768571"/>
                <a:gd name="connsiteY1" fmla="*/ 3768571 h 3768571"/>
                <a:gd name="connsiteX2" fmla="*/ 252445 w 3768571"/>
                <a:gd name="connsiteY2" fmla="*/ 2826428 h 3768571"/>
                <a:gd name="connsiteX3" fmla="*/ 1884286 w 3768571"/>
                <a:gd name="connsiteY3" fmla="*/ 1884286 h 3768571"/>
                <a:gd name="connsiteX4" fmla="*/ 3516125 w 3768571"/>
                <a:gd name="connsiteY4" fmla="*/ 2826428 h 37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571" h="3768571">
                  <a:moveTo>
                    <a:pt x="3516125" y="2826428"/>
                  </a:moveTo>
                  <a:cubicBezTo>
                    <a:pt x="3179530" y="3409428"/>
                    <a:pt x="2557476" y="3768571"/>
                    <a:pt x="1884285" y="3768571"/>
                  </a:cubicBezTo>
                  <a:cubicBezTo>
                    <a:pt x="1211094" y="3768571"/>
                    <a:pt x="589041" y="3409428"/>
                    <a:pt x="252445" y="2826428"/>
                  </a:cubicBezTo>
                  <a:lnTo>
                    <a:pt x="1884286" y="1884286"/>
                  </a:lnTo>
                  <a:lnTo>
                    <a:pt x="3516125" y="2826428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fillRef>
            <a:effect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1409" tIns="2469215" rIns="876545" bIns="36061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900" kern="1200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BD870C56-22B8-42A9-FC90-F54568E4058D}"/>
                </a:ext>
              </a:extLst>
            </p:cNvPr>
            <p:cNvSpPr/>
            <p:nvPr/>
          </p:nvSpPr>
          <p:spPr>
            <a:xfrm>
              <a:off x="4151882" y="1978244"/>
              <a:ext cx="3768571" cy="3768571"/>
            </a:xfrm>
            <a:custGeom>
              <a:avLst/>
              <a:gdLst>
                <a:gd name="connsiteX0" fmla="*/ 252446 w 3768571"/>
                <a:gd name="connsiteY0" fmla="*/ 2826428 h 3768571"/>
                <a:gd name="connsiteX1" fmla="*/ 252446 w 3768571"/>
                <a:gd name="connsiteY1" fmla="*/ 942142 h 3768571"/>
                <a:gd name="connsiteX2" fmla="*/ 1884286 w 3768571"/>
                <a:gd name="connsiteY2" fmla="*/ -1 h 3768571"/>
                <a:gd name="connsiteX3" fmla="*/ 1884286 w 3768571"/>
                <a:gd name="connsiteY3" fmla="*/ 1884286 h 3768571"/>
                <a:gd name="connsiteX4" fmla="*/ 252446 w 3768571"/>
                <a:gd name="connsiteY4" fmla="*/ 2826428 h 37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571" h="3768571">
                  <a:moveTo>
                    <a:pt x="252446" y="2826428"/>
                  </a:moveTo>
                  <a:cubicBezTo>
                    <a:pt x="-84149" y="2243428"/>
                    <a:pt x="-84149" y="1525142"/>
                    <a:pt x="252446" y="942142"/>
                  </a:cubicBezTo>
                  <a:cubicBezTo>
                    <a:pt x="589041" y="359142"/>
                    <a:pt x="1211095" y="-1"/>
                    <a:pt x="1884286" y="-1"/>
                  </a:cubicBezTo>
                  <a:lnTo>
                    <a:pt x="1884286" y="1884286"/>
                  </a:lnTo>
                  <a:lnTo>
                    <a:pt x="252446" y="2826428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fillRef>
            <a:effect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0656" tIns="822708" rIns="2010257" bIns="187252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900" kern="1200" dirty="0"/>
            </a:p>
          </p:txBody>
        </p:sp>
        <p:sp>
          <p:nvSpPr>
            <p:cNvPr id="24" name="Flecha: circular 23">
              <a:extLst>
                <a:ext uri="{FF2B5EF4-FFF2-40B4-BE49-F238E27FC236}">
                  <a16:creationId xmlns:a16="http://schemas.microsoft.com/office/drawing/2014/main" id="{169462C3-48FD-0FF9-CD72-EDCE26C11483}"/>
                </a:ext>
              </a:extLst>
            </p:cNvPr>
            <p:cNvSpPr/>
            <p:nvPr/>
          </p:nvSpPr>
          <p:spPr>
            <a:xfrm>
              <a:off x="4074130" y="1744952"/>
              <a:ext cx="4235156" cy="4235156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6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lecha: circular 24">
              <a:extLst>
                <a:ext uri="{FF2B5EF4-FFF2-40B4-BE49-F238E27FC236}">
                  <a16:creationId xmlns:a16="http://schemas.microsoft.com/office/drawing/2014/main" id="{AD256E44-2014-2105-6547-324B6BB06079}"/>
                </a:ext>
              </a:extLst>
            </p:cNvPr>
            <p:cNvSpPr/>
            <p:nvPr/>
          </p:nvSpPr>
          <p:spPr>
            <a:xfrm>
              <a:off x="3996204" y="1879305"/>
              <a:ext cx="4235156" cy="4235156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lnRef>
            <a:fill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fillRef>
            <a:effect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echa: circular 25">
              <a:extLst>
                <a:ext uri="{FF2B5EF4-FFF2-40B4-BE49-F238E27FC236}">
                  <a16:creationId xmlns:a16="http://schemas.microsoft.com/office/drawing/2014/main" id="{CD05203A-57BF-57E1-1E62-CADD368816EA}"/>
                </a:ext>
              </a:extLst>
            </p:cNvPr>
            <p:cNvSpPr/>
            <p:nvPr/>
          </p:nvSpPr>
          <p:spPr>
            <a:xfrm>
              <a:off x="3918278" y="1744952"/>
              <a:ext cx="4235156" cy="4235156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lnRef>
            <a:fill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fillRef>
            <a:effect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785687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ENFOQUES DEL PGAR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8825CFE-9959-2704-39AD-3482DFA2FEB3}"/>
              </a:ext>
            </a:extLst>
          </p:cNvPr>
          <p:cNvSpPr/>
          <p:nvPr/>
        </p:nvSpPr>
        <p:spPr>
          <a:xfrm>
            <a:off x="3908487" y="1740895"/>
            <a:ext cx="4375027" cy="4375027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/>
          <p:nvPr/>
        </p:nvCxnSpPr>
        <p:spPr>
          <a:xfrm>
            <a:off x="906780" y="1450681"/>
            <a:ext cx="545592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45FC2CC-A136-49CE-84CC-F17BB3B3582B}"/>
              </a:ext>
            </a:extLst>
          </p:cNvPr>
          <p:cNvSpPr txBox="1"/>
          <p:nvPr/>
        </p:nvSpPr>
        <p:spPr>
          <a:xfrm>
            <a:off x="6016520" y="3133534"/>
            <a:ext cx="19944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Enfoque de Gobernanza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211ACEE-4B7F-FC2C-BB9E-30908C707531}"/>
              </a:ext>
            </a:extLst>
          </p:cNvPr>
          <p:cNvSpPr txBox="1"/>
          <p:nvPr/>
        </p:nvSpPr>
        <p:spPr>
          <a:xfrm>
            <a:off x="5122838" y="4584289"/>
            <a:ext cx="19944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Enfoque de Bioeconomía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8DF0F13-575B-E6DC-BA95-BEADDC4694B3}"/>
              </a:ext>
            </a:extLst>
          </p:cNvPr>
          <p:cNvSpPr txBox="1"/>
          <p:nvPr/>
        </p:nvSpPr>
        <p:spPr>
          <a:xfrm>
            <a:off x="4170566" y="3123866"/>
            <a:ext cx="19944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Enfoque Ecosistémico</a:t>
            </a:r>
          </a:p>
        </p:txBody>
      </p:sp>
    </p:spTree>
    <p:extLst>
      <p:ext uri="{BB962C8B-B14F-4D97-AF65-F5344CB8AC3E}">
        <p14:creationId xmlns:p14="http://schemas.microsoft.com/office/powerpoint/2010/main" val="768486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83B33DF-CCA5-0724-F978-F05D3D4CC4D7}"/>
              </a:ext>
            </a:extLst>
          </p:cNvPr>
          <p:cNvGrpSpPr/>
          <p:nvPr/>
        </p:nvGrpSpPr>
        <p:grpSpPr>
          <a:xfrm rot="14400000">
            <a:off x="3918278" y="1744952"/>
            <a:ext cx="4391008" cy="4369509"/>
            <a:chOff x="3918278" y="1744952"/>
            <a:chExt cx="4391008" cy="4369509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9779E2F0-99BA-9AF1-65E4-E66E3C069357}"/>
                </a:ext>
              </a:extLst>
            </p:cNvPr>
            <p:cNvSpPr/>
            <p:nvPr/>
          </p:nvSpPr>
          <p:spPr>
            <a:xfrm>
              <a:off x="4307111" y="1978244"/>
              <a:ext cx="3768571" cy="3768571"/>
            </a:xfrm>
            <a:custGeom>
              <a:avLst/>
              <a:gdLst>
                <a:gd name="connsiteX0" fmla="*/ 1884285 w 3768571"/>
                <a:gd name="connsiteY0" fmla="*/ 0 h 3768571"/>
                <a:gd name="connsiteX1" fmla="*/ 3516125 w 3768571"/>
                <a:gd name="connsiteY1" fmla="*/ 942143 h 3768571"/>
                <a:gd name="connsiteX2" fmla="*/ 3516125 w 3768571"/>
                <a:gd name="connsiteY2" fmla="*/ 2826429 h 3768571"/>
                <a:gd name="connsiteX3" fmla="*/ 1884286 w 3768571"/>
                <a:gd name="connsiteY3" fmla="*/ 1884286 h 3768571"/>
                <a:gd name="connsiteX4" fmla="*/ 1884285 w 3768571"/>
                <a:gd name="connsiteY4" fmla="*/ 0 h 37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571" h="3768571">
                  <a:moveTo>
                    <a:pt x="1884285" y="0"/>
                  </a:moveTo>
                  <a:cubicBezTo>
                    <a:pt x="2557476" y="0"/>
                    <a:pt x="3179529" y="359143"/>
                    <a:pt x="3516125" y="942143"/>
                  </a:cubicBezTo>
                  <a:cubicBezTo>
                    <a:pt x="3852720" y="1525143"/>
                    <a:pt x="3852720" y="2243429"/>
                    <a:pt x="3516125" y="2826429"/>
                  </a:cubicBezTo>
                  <a:lnTo>
                    <a:pt x="1884286" y="1884286"/>
                  </a:lnTo>
                  <a:cubicBezTo>
                    <a:pt x="1884286" y="1256191"/>
                    <a:pt x="1884285" y="628095"/>
                    <a:pt x="1884285" y="0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10257" tIns="822708" rIns="460656" bIns="187252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900" kern="1200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D12D46E9-2B7E-4858-3D67-35168296D67C}"/>
                </a:ext>
              </a:extLst>
            </p:cNvPr>
            <p:cNvSpPr/>
            <p:nvPr/>
          </p:nvSpPr>
          <p:spPr>
            <a:xfrm>
              <a:off x="4229497" y="2112836"/>
              <a:ext cx="3768571" cy="3768571"/>
            </a:xfrm>
            <a:custGeom>
              <a:avLst/>
              <a:gdLst>
                <a:gd name="connsiteX0" fmla="*/ 3516125 w 3768571"/>
                <a:gd name="connsiteY0" fmla="*/ 2826428 h 3768571"/>
                <a:gd name="connsiteX1" fmla="*/ 1884285 w 3768571"/>
                <a:gd name="connsiteY1" fmla="*/ 3768571 h 3768571"/>
                <a:gd name="connsiteX2" fmla="*/ 252445 w 3768571"/>
                <a:gd name="connsiteY2" fmla="*/ 2826428 h 3768571"/>
                <a:gd name="connsiteX3" fmla="*/ 1884286 w 3768571"/>
                <a:gd name="connsiteY3" fmla="*/ 1884286 h 3768571"/>
                <a:gd name="connsiteX4" fmla="*/ 3516125 w 3768571"/>
                <a:gd name="connsiteY4" fmla="*/ 2826428 h 37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571" h="3768571">
                  <a:moveTo>
                    <a:pt x="3516125" y="2826428"/>
                  </a:moveTo>
                  <a:cubicBezTo>
                    <a:pt x="3179530" y="3409428"/>
                    <a:pt x="2557476" y="3768571"/>
                    <a:pt x="1884285" y="3768571"/>
                  </a:cubicBezTo>
                  <a:cubicBezTo>
                    <a:pt x="1211094" y="3768571"/>
                    <a:pt x="589041" y="3409428"/>
                    <a:pt x="252445" y="2826428"/>
                  </a:cubicBezTo>
                  <a:lnTo>
                    <a:pt x="1884286" y="1884286"/>
                  </a:lnTo>
                  <a:lnTo>
                    <a:pt x="3516125" y="2826428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fillRef>
            <a:effect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21409" tIns="2469215" rIns="876545" bIns="360610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900" kern="1200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BD870C56-22B8-42A9-FC90-F54568E4058D}"/>
                </a:ext>
              </a:extLst>
            </p:cNvPr>
            <p:cNvSpPr/>
            <p:nvPr/>
          </p:nvSpPr>
          <p:spPr>
            <a:xfrm>
              <a:off x="4151882" y="1978244"/>
              <a:ext cx="3768571" cy="3768571"/>
            </a:xfrm>
            <a:custGeom>
              <a:avLst/>
              <a:gdLst>
                <a:gd name="connsiteX0" fmla="*/ 252446 w 3768571"/>
                <a:gd name="connsiteY0" fmla="*/ 2826428 h 3768571"/>
                <a:gd name="connsiteX1" fmla="*/ 252446 w 3768571"/>
                <a:gd name="connsiteY1" fmla="*/ 942142 h 3768571"/>
                <a:gd name="connsiteX2" fmla="*/ 1884286 w 3768571"/>
                <a:gd name="connsiteY2" fmla="*/ -1 h 3768571"/>
                <a:gd name="connsiteX3" fmla="*/ 1884286 w 3768571"/>
                <a:gd name="connsiteY3" fmla="*/ 1884286 h 3768571"/>
                <a:gd name="connsiteX4" fmla="*/ 252446 w 3768571"/>
                <a:gd name="connsiteY4" fmla="*/ 2826428 h 3768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68571" h="3768571">
                  <a:moveTo>
                    <a:pt x="252446" y="2826428"/>
                  </a:moveTo>
                  <a:cubicBezTo>
                    <a:pt x="-84149" y="2243428"/>
                    <a:pt x="-84149" y="1525142"/>
                    <a:pt x="252446" y="942142"/>
                  </a:cubicBezTo>
                  <a:cubicBezTo>
                    <a:pt x="589041" y="359142"/>
                    <a:pt x="1211095" y="-1"/>
                    <a:pt x="1884286" y="-1"/>
                  </a:cubicBezTo>
                  <a:lnTo>
                    <a:pt x="1884286" y="1884286"/>
                  </a:lnTo>
                  <a:lnTo>
                    <a:pt x="252446" y="2826428"/>
                  </a:ln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fillRef>
            <a:effectRef idx="1">
              <a:schemeClr val="accent6">
                <a:shade val="50000"/>
                <a:hueOff val="245616"/>
                <a:satOff val="-10737"/>
                <a:lumOff val="2930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60656" tIns="822708" rIns="2010257" bIns="1872525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CO" sz="1900" kern="1200" dirty="0"/>
            </a:p>
          </p:txBody>
        </p:sp>
        <p:sp>
          <p:nvSpPr>
            <p:cNvPr id="24" name="Flecha: circular 23">
              <a:extLst>
                <a:ext uri="{FF2B5EF4-FFF2-40B4-BE49-F238E27FC236}">
                  <a16:creationId xmlns:a16="http://schemas.microsoft.com/office/drawing/2014/main" id="{169462C3-48FD-0FF9-CD72-EDCE26C11483}"/>
                </a:ext>
              </a:extLst>
            </p:cNvPr>
            <p:cNvSpPr/>
            <p:nvPr/>
          </p:nvSpPr>
          <p:spPr>
            <a:xfrm>
              <a:off x="4074130" y="1744952"/>
              <a:ext cx="4235156" cy="4235156"/>
            </a:xfrm>
            <a:prstGeom prst="circularArrow">
              <a:avLst>
                <a:gd name="adj1" fmla="val 5085"/>
                <a:gd name="adj2" fmla="val 327528"/>
                <a:gd name="adj3" fmla="val 1472472"/>
                <a:gd name="adj4" fmla="val 16199432"/>
                <a:gd name="adj5" fmla="val 5932"/>
              </a:avLst>
            </a:prstGeom>
          </p:spPr>
          <p:style>
            <a:lnRef idx="0">
              <a:schemeClr val="accent6">
                <a:shade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6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Flecha: circular 24">
              <a:extLst>
                <a:ext uri="{FF2B5EF4-FFF2-40B4-BE49-F238E27FC236}">
                  <a16:creationId xmlns:a16="http://schemas.microsoft.com/office/drawing/2014/main" id="{AD256E44-2014-2105-6547-324B6BB06079}"/>
                </a:ext>
              </a:extLst>
            </p:cNvPr>
            <p:cNvSpPr/>
            <p:nvPr/>
          </p:nvSpPr>
          <p:spPr>
            <a:xfrm>
              <a:off x="3996204" y="1879305"/>
              <a:ext cx="4235156" cy="4235156"/>
            </a:xfrm>
            <a:prstGeom prst="circularArrow">
              <a:avLst>
                <a:gd name="adj1" fmla="val 5085"/>
                <a:gd name="adj2" fmla="val 327528"/>
                <a:gd name="adj3" fmla="val 8671970"/>
                <a:gd name="adj4" fmla="val 1800502"/>
                <a:gd name="adj5" fmla="val 5932"/>
              </a:avLst>
            </a:prstGeom>
          </p:spPr>
          <p:style>
            <a:lnRef idx="0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lnRef>
            <a:fill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fillRef>
            <a:effect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Flecha: circular 25">
              <a:extLst>
                <a:ext uri="{FF2B5EF4-FFF2-40B4-BE49-F238E27FC236}">
                  <a16:creationId xmlns:a16="http://schemas.microsoft.com/office/drawing/2014/main" id="{CD05203A-57BF-57E1-1E62-CADD368816EA}"/>
                </a:ext>
              </a:extLst>
            </p:cNvPr>
            <p:cNvSpPr/>
            <p:nvPr/>
          </p:nvSpPr>
          <p:spPr>
            <a:xfrm>
              <a:off x="3918278" y="1744952"/>
              <a:ext cx="4235156" cy="4235156"/>
            </a:xfrm>
            <a:prstGeom prst="circularArrow">
              <a:avLst>
                <a:gd name="adj1" fmla="val 5085"/>
                <a:gd name="adj2" fmla="val 327528"/>
                <a:gd name="adj3" fmla="val 15873039"/>
                <a:gd name="adj4" fmla="val 9000000"/>
                <a:gd name="adj5" fmla="val 5932"/>
              </a:avLst>
            </a:prstGeom>
          </p:spPr>
          <p:style>
            <a:lnRef idx="0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lnRef>
            <a:fill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fillRef>
            <a:effectRef idx="1">
              <a:schemeClr val="accent6">
                <a:shade val="90000"/>
                <a:hueOff val="253246"/>
                <a:satOff val="-10115"/>
                <a:lumOff val="23461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785687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ENFOQUES DEL PGAR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F8825CFE-9959-2704-39AD-3482DFA2FEB3}"/>
              </a:ext>
            </a:extLst>
          </p:cNvPr>
          <p:cNvSpPr/>
          <p:nvPr/>
        </p:nvSpPr>
        <p:spPr>
          <a:xfrm>
            <a:off x="3908487" y="1740895"/>
            <a:ext cx="4375027" cy="4375027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/>
          <p:nvPr/>
        </p:nvCxnSpPr>
        <p:spPr>
          <a:xfrm>
            <a:off x="906780" y="1450681"/>
            <a:ext cx="545592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45FC2CC-A136-49CE-84CC-F17BB3B3582B}"/>
              </a:ext>
            </a:extLst>
          </p:cNvPr>
          <p:cNvSpPr txBox="1"/>
          <p:nvPr/>
        </p:nvSpPr>
        <p:spPr>
          <a:xfrm>
            <a:off x="6016520" y="3133534"/>
            <a:ext cx="19944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Enfoque de Gobernanza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211ACEE-4B7F-FC2C-BB9E-30908C707531}"/>
              </a:ext>
            </a:extLst>
          </p:cNvPr>
          <p:cNvSpPr txBox="1"/>
          <p:nvPr/>
        </p:nvSpPr>
        <p:spPr>
          <a:xfrm>
            <a:off x="5122838" y="4584289"/>
            <a:ext cx="19944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Enfoque de Bioeconomía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8DF0F13-575B-E6DC-BA95-BEADDC4694B3}"/>
              </a:ext>
            </a:extLst>
          </p:cNvPr>
          <p:cNvSpPr txBox="1"/>
          <p:nvPr/>
        </p:nvSpPr>
        <p:spPr>
          <a:xfrm>
            <a:off x="4170566" y="3123866"/>
            <a:ext cx="1994434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CO" sz="1800" b="1" kern="1200" dirty="0">
                <a:solidFill>
                  <a:schemeClr val="bg1"/>
                </a:solidFill>
                <a:latin typeface="Arial Narrow" panose="020B0606020202030204" pitchFamily="34" charset="0"/>
              </a:rPr>
              <a:t>Enfoque Ecosistémico</a:t>
            </a:r>
          </a:p>
        </p:txBody>
      </p:sp>
    </p:spTree>
    <p:extLst>
      <p:ext uri="{BB962C8B-B14F-4D97-AF65-F5344CB8AC3E}">
        <p14:creationId xmlns:p14="http://schemas.microsoft.com/office/powerpoint/2010/main" val="18610955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41;g1712c378ad9_1_164">
            <a:extLst>
              <a:ext uri="{FF2B5EF4-FFF2-40B4-BE49-F238E27FC236}">
                <a16:creationId xmlns:a16="http://schemas.microsoft.com/office/drawing/2014/main" id="{E7A08264-D3E7-9030-4E91-94E5ECA493F2}"/>
              </a:ext>
            </a:extLst>
          </p:cNvPr>
          <p:cNvGrpSpPr/>
          <p:nvPr/>
        </p:nvGrpSpPr>
        <p:grpSpPr>
          <a:xfrm>
            <a:off x="4117925" y="7502514"/>
            <a:ext cx="3956149" cy="3930796"/>
            <a:chOff x="2565071" y="2075876"/>
            <a:chExt cx="672483" cy="672517"/>
          </a:xfrm>
        </p:grpSpPr>
        <p:sp>
          <p:nvSpPr>
            <p:cNvPr id="6" name="Google Shape;542;g1712c378ad9_1_164">
              <a:extLst>
                <a:ext uri="{FF2B5EF4-FFF2-40B4-BE49-F238E27FC236}">
                  <a16:creationId xmlns:a16="http://schemas.microsoft.com/office/drawing/2014/main" id="{8B212D89-BD54-01BD-5E99-259B833245C7}"/>
                </a:ext>
              </a:extLst>
            </p:cNvPr>
            <p:cNvSpPr/>
            <p:nvPr/>
          </p:nvSpPr>
          <p:spPr>
            <a:xfrm>
              <a:off x="2642193" y="2530650"/>
              <a:ext cx="419588" cy="217743"/>
            </a:xfrm>
            <a:custGeom>
              <a:avLst/>
              <a:gdLst/>
              <a:ahLst/>
              <a:cxnLst/>
              <a:rect l="l" t="t" r="r" b="b"/>
              <a:pathLst>
                <a:path w="130611" h="67780" extrusionOk="0">
                  <a:moveTo>
                    <a:pt x="28498" y="0"/>
                  </a:moveTo>
                  <a:cubicBezTo>
                    <a:pt x="24484" y="0"/>
                    <a:pt x="20456" y="1023"/>
                    <a:pt x="16802" y="3132"/>
                  </a:cubicBezTo>
                  <a:lnTo>
                    <a:pt x="16191" y="3487"/>
                  </a:lnTo>
                  <a:cubicBezTo>
                    <a:pt x="1795" y="11796"/>
                    <a:pt x="1" y="31826"/>
                    <a:pt x="12628" y="42639"/>
                  </a:cubicBezTo>
                  <a:cubicBezTo>
                    <a:pt x="28340" y="56094"/>
                    <a:pt x="48088" y="64970"/>
                    <a:pt x="69808" y="67207"/>
                  </a:cubicBezTo>
                  <a:cubicBezTo>
                    <a:pt x="70015" y="67227"/>
                    <a:pt x="70217" y="67252"/>
                    <a:pt x="70419" y="67271"/>
                  </a:cubicBezTo>
                  <a:cubicBezTo>
                    <a:pt x="70804" y="67306"/>
                    <a:pt x="71188" y="67345"/>
                    <a:pt x="71572" y="67375"/>
                  </a:cubicBezTo>
                  <a:cubicBezTo>
                    <a:pt x="72080" y="67419"/>
                    <a:pt x="72588" y="67464"/>
                    <a:pt x="73100" y="67498"/>
                  </a:cubicBezTo>
                  <a:lnTo>
                    <a:pt x="73440" y="67523"/>
                  </a:lnTo>
                  <a:cubicBezTo>
                    <a:pt x="75877" y="67694"/>
                    <a:pt x="78323" y="67780"/>
                    <a:pt x="80773" y="67780"/>
                  </a:cubicBezTo>
                  <a:cubicBezTo>
                    <a:pt x="97672" y="67780"/>
                    <a:pt x="114788" y="63683"/>
                    <a:pt x="130611" y="55083"/>
                  </a:cubicBezTo>
                  <a:lnTo>
                    <a:pt x="106348" y="13068"/>
                  </a:lnTo>
                  <a:cubicBezTo>
                    <a:pt x="98422" y="17162"/>
                    <a:pt x="89641" y="19287"/>
                    <a:pt x="80747" y="19287"/>
                  </a:cubicBezTo>
                  <a:cubicBezTo>
                    <a:pt x="79675" y="19287"/>
                    <a:pt x="78601" y="19256"/>
                    <a:pt x="77526" y="19194"/>
                  </a:cubicBezTo>
                  <a:cubicBezTo>
                    <a:pt x="77220" y="19174"/>
                    <a:pt x="76910" y="19149"/>
                    <a:pt x="76599" y="19130"/>
                  </a:cubicBezTo>
                  <a:cubicBezTo>
                    <a:pt x="76072" y="19090"/>
                    <a:pt x="75545" y="19051"/>
                    <a:pt x="75017" y="18997"/>
                  </a:cubicBezTo>
                  <a:cubicBezTo>
                    <a:pt x="74943" y="18992"/>
                    <a:pt x="74865" y="18982"/>
                    <a:pt x="74791" y="18972"/>
                  </a:cubicBezTo>
                  <a:cubicBezTo>
                    <a:pt x="73347" y="18819"/>
                    <a:pt x="71908" y="18612"/>
                    <a:pt x="70478" y="18351"/>
                  </a:cubicBezTo>
                  <a:cubicBezTo>
                    <a:pt x="70409" y="18336"/>
                    <a:pt x="70340" y="18331"/>
                    <a:pt x="70266" y="18317"/>
                  </a:cubicBezTo>
                  <a:cubicBezTo>
                    <a:pt x="60646" y="16518"/>
                    <a:pt x="51666" y="12220"/>
                    <a:pt x="44224" y="5857"/>
                  </a:cubicBezTo>
                  <a:cubicBezTo>
                    <a:pt x="39725" y="2011"/>
                    <a:pt x="34125" y="0"/>
                    <a:pt x="28498" y="0"/>
                  </a:cubicBezTo>
                  <a:close/>
                </a:path>
              </a:pathLst>
            </a:custGeom>
            <a:solidFill>
              <a:srgbClr val="C7DA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43;g1712c378ad9_1_164">
              <a:extLst>
                <a:ext uri="{FF2B5EF4-FFF2-40B4-BE49-F238E27FC236}">
                  <a16:creationId xmlns:a16="http://schemas.microsoft.com/office/drawing/2014/main" id="{B80C0E78-41C1-3104-700F-FCA6FC7E1A8F}"/>
                </a:ext>
              </a:extLst>
            </p:cNvPr>
            <p:cNvSpPr/>
            <p:nvPr/>
          </p:nvSpPr>
          <p:spPr>
            <a:xfrm>
              <a:off x="2910083" y="2420918"/>
              <a:ext cx="327379" cy="312727"/>
            </a:xfrm>
            <a:custGeom>
              <a:avLst/>
              <a:gdLst/>
              <a:ahLst/>
              <a:cxnLst/>
              <a:rect l="l" t="t" r="r" b="b"/>
              <a:pathLst>
                <a:path w="101908" h="97347" extrusionOk="0">
                  <a:moveTo>
                    <a:pt x="53377" y="1"/>
                  </a:moveTo>
                  <a:cubicBezTo>
                    <a:pt x="52884" y="9843"/>
                    <a:pt x="49823" y="19390"/>
                    <a:pt x="44495" y="27689"/>
                  </a:cubicBezTo>
                  <a:lnTo>
                    <a:pt x="44490" y="27684"/>
                  </a:lnTo>
                  <a:cubicBezTo>
                    <a:pt x="37847" y="37980"/>
                    <a:pt x="27936" y="45964"/>
                    <a:pt x="16216" y="50163"/>
                  </a:cubicBezTo>
                  <a:cubicBezTo>
                    <a:pt x="6521" y="53638"/>
                    <a:pt x="1" y="62746"/>
                    <a:pt x="1" y="73041"/>
                  </a:cubicBezTo>
                  <a:cubicBezTo>
                    <a:pt x="1" y="86873"/>
                    <a:pt x="11336" y="97347"/>
                    <a:pt x="24173" y="97347"/>
                  </a:cubicBezTo>
                  <a:cubicBezTo>
                    <a:pt x="26820" y="97347"/>
                    <a:pt x="29530" y="96902"/>
                    <a:pt x="32219" y="95949"/>
                  </a:cubicBezTo>
                  <a:cubicBezTo>
                    <a:pt x="49306" y="89897"/>
                    <a:pt x="64347" y="79537"/>
                    <a:pt x="76048" y="66171"/>
                  </a:cubicBezTo>
                  <a:cubicBezTo>
                    <a:pt x="76329" y="65870"/>
                    <a:pt x="76609" y="65570"/>
                    <a:pt x="76881" y="65254"/>
                  </a:cubicBezTo>
                  <a:cubicBezTo>
                    <a:pt x="92548" y="46905"/>
                    <a:pt x="101267" y="23751"/>
                    <a:pt x="101907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544;g1712c378ad9_1_164">
              <a:extLst>
                <a:ext uri="{FF2B5EF4-FFF2-40B4-BE49-F238E27FC236}">
                  <a16:creationId xmlns:a16="http://schemas.microsoft.com/office/drawing/2014/main" id="{59EDAADA-7B83-21CF-F334-FA2C82EF5299}"/>
                </a:ext>
              </a:extLst>
            </p:cNvPr>
            <p:cNvSpPr/>
            <p:nvPr/>
          </p:nvSpPr>
          <p:spPr>
            <a:xfrm>
              <a:off x="2999032" y="2125382"/>
              <a:ext cx="238522" cy="390543"/>
            </a:xfrm>
            <a:custGeom>
              <a:avLst/>
              <a:gdLst/>
              <a:ahLst/>
              <a:cxnLst/>
              <a:rect l="l" t="t" r="r" b="b"/>
              <a:pathLst>
                <a:path w="74248" h="128047" extrusionOk="0">
                  <a:moveTo>
                    <a:pt x="24273" y="0"/>
                  </a:moveTo>
                  <a:lnTo>
                    <a:pt x="0" y="42036"/>
                  </a:lnTo>
                  <a:cubicBezTo>
                    <a:pt x="7521" y="46866"/>
                    <a:pt x="13775" y="53430"/>
                    <a:pt x="18236" y="61173"/>
                  </a:cubicBezTo>
                  <a:cubicBezTo>
                    <a:pt x="18694" y="61966"/>
                    <a:pt x="19128" y="62765"/>
                    <a:pt x="19542" y="63573"/>
                  </a:cubicBezTo>
                  <a:cubicBezTo>
                    <a:pt x="19601" y="63696"/>
                    <a:pt x="19665" y="63829"/>
                    <a:pt x="19729" y="63953"/>
                  </a:cubicBezTo>
                  <a:cubicBezTo>
                    <a:pt x="19970" y="64426"/>
                    <a:pt x="20202" y="64904"/>
                    <a:pt x="20429" y="65382"/>
                  </a:cubicBezTo>
                  <a:cubicBezTo>
                    <a:pt x="20557" y="65658"/>
                    <a:pt x="20685" y="65929"/>
                    <a:pt x="20808" y="66210"/>
                  </a:cubicBezTo>
                  <a:cubicBezTo>
                    <a:pt x="21079" y="66806"/>
                    <a:pt x="21346" y="67408"/>
                    <a:pt x="21592" y="68014"/>
                  </a:cubicBezTo>
                  <a:cubicBezTo>
                    <a:pt x="21676" y="68226"/>
                    <a:pt x="21755" y="68433"/>
                    <a:pt x="21838" y="68645"/>
                  </a:cubicBezTo>
                  <a:cubicBezTo>
                    <a:pt x="22036" y="69142"/>
                    <a:pt x="22223" y="69645"/>
                    <a:pt x="22405" y="70148"/>
                  </a:cubicBezTo>
                  <a:cubicBezTo>
                    <a:pt x="25816" y="79561"/>
                    <a:pt x="26649" y="89714"/>
                    <a:pt x="24815" y="99561"/>
                  </a:cubicBezTo>
                  <a:cubicBezTo>
                    <a:pt x="22952" y="109586"/>
                    <a:pt x="27738" y="119679"/>
                    <a:pt x="36570" y="124780"/>
                  </a:cubicBezTo>
                  <a:cubicBezTo>
                    <a:pt x="40441" y="127014"/>
                    <a:pt x="44590" y="128047"/>
                    <a:pt x="48651" y="128047"/>
                  </a:cubicBezTo>
                  <a:cubicBezTo>
                    <a:pt x="59837" y="128047"/>
                    <a:pt x="70356" y="120215"/>
                    <a:pt x="72558" y="108102"/>
                  </a:cubicBezTo>
                  <a:cubicBezTo>
                    <a:pt x="73686" y="101887"/>
                    <a:pt x="74248" y="95579"/>
                    <a:pt x="74248" y="89261"/>
                  </a:cubicBezTo>
                  <a:cubicBezTo>
                    <a:pt x="74243" y="71168"/>
                    <a:pt x="69655" y="54150"/>
                    <a:pt x="61577" y="39305"/>
                  </a:cubicBezTo>
                  <a:lnTo>
                    <a:pt x="61557" y="39315"/>
                  </a:lnTo>
                  <a:cubicBezTo>
                    <a:pt x="61123" y="38517"/>
                    <a:pt x="60680" y="37723"/>
                    <a:pt x="60222" y="36930"/>
                  </a:cubicBezTo>
                  <a:cubicBezTo>
                    <a:pt x="51178" y="21262"/>
                    <a:pt x="38694" y="8818"/>
                    <a:pt x="24273" y="0"/>
                  </a:cubicBezTo>
                  <a:close/>
                </a:path>
              </a:pathLst>
            </a:custGeom>
            <a:solidFill>
              <a:srgbClr val="F9C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545;g1712c378ad9_1_164">
              <a:extLst>
                <a:ext uri="{FF2B5EF4-FFF2-40B4-BE49-F238E27FC236}">
                  <a16:creationId xmlns:a16="http://schemas.microsoft.com/office/drawing/2014/main" id="{427F5CA3-90B5-D76F-6295-9B84581FDAA5}"/>
                </a:ext>
              </a:extLst>
            </p:cNvPr>
            <p:cNvSpPr/>
            <p:nvPr/>
          </p:nvSpPr>
          <p:spPr>
            <a:xfrm>
              <a:off x="2740849" y="2075876"/>
              <a:ext cx="419604" cy="217734"/>
            </a:xfrm>
            <a:custGeom>
              <a:avLst/>
              <a:gdLst/>
              <a:ahLst/>
              <a:cxnLst/>
              <a:rect l="l" t="t" r="r" b="b"/>
              <a:pathLst>
                <a:path w="130616" h="67777" extrusionOk="0">
                  <a:moveTo>
                    <a:pt x="49853" y="1"/>
                  </a:moveTo>
                  <a:cubicBezTo>
                    <a:pt x="32949" y="1"/>
                    <a:pt x="15828" y="4093"/>
                    <a:pt x="0" y="12696"/>
                  </a:cubicBezTo>
                  <a:lnTo>
                    <a:pt x="24263" y="54711"/>
                  </a:lnTo>
                  <a:cubicBezTo>
                    <a:pt x="32189" y="50621"/>
                    <a:pt x="40970" y="48497"/>
                    <a:pt x="49860" y="48497"/>
                  </a:cubicBezTo>
                  <a:cubicBezTo>
                    <a:pt x="50932" y="48497"/>
                    <a:pt x="52006" y="48528"/>
                    <a:pt x="53080" y="48590"/>
                  </a:cubicBezTo>
                  <a:cubicBezTo>
                    <a:pt x="53391" y="48605"/>
                    <a:pt x="53701" y="48630"/>
                    <a:pt x="54012" y="48649"/>
                  </a:cubicBezTo>
                  <a:cubicBezTo>
                    <a:pt x="54539" y="48689"/>
                    <a:pt x="55066" y="48728"/>
                    <a:pt x="55594" y="48782"/>
                  </a:cubicBezTo>
                  <a:cubicBezTo>
                    <a:pt x="55668" y="48792"/>
                    <a:pt x="55746" y="48802"/>
                    <a:pt x="55820" y="48807"/>
                  </a:cubicBezTo>
                  <a:cubicBezTo>
                    <a:pt x="57264" y="48960"/>
                    <a:pt x="58704" y="49172"/>
                    <a:pt x="60133" y="49433"/>
                  </a:cubicBezTo>
                  <a:cubicBezTo>
                    <a:pt x="60202" y="49448"/>
                    <a:pt x="60271" y="49453"/>
                    <a:pt x="60345" y="49462"/>
                  </a:cubicBezTo>
                  <a:cubicBezTo>
                    <a:pt x="69965" y="51266"/>
                    <a:pt x="78945" y="55564"/>
                    <a:pt x="86387" y="61927"/>
                  </a:cubicBezTo>
                  <a:cubicBezTo>
                    <a:pt x="90886" y="65767"/>
                    <a:pt x="96484" y="67777"/>
                    <a:pt x="102111" y="67777"/>
                  </a:cubicBezTo>
                  <a:cubicBezTo>
                    <a:pt x="106125" y="67777"/>
                    <a:pt x="110154" y="66754"/>
                    <a:pt x="113809" y="64642"/>
                  </a:cubicBezTo>
                  <a:lnTo>
                    <a:pt x="114420" y="64292"/>
                  </a:lnTo>
                  <a:cubicBezTo>
                    <a:pt x="128816" y="55983"/>
                    <a:pt x="130615" y="35958"/>
                    <a:pt x="117988" y="25140"/>
                  </a:cubicBezTo>
                  <a:cubicBezTo>
                    <a:pt x="102271" y="11685"/>
                    <a:pt x="82523" y="2809"/>
                    <a:pt x="60803" y="572"/>
                  </a:cubicBezTo>
                  <a:cubicBezTo>
                    <a:pt x="60596" y="552"/>
                    <a:pt x="60394" y="532"/>
                    <a:pt x="60192" y="513"/>
                  </a:cubicBezTo>
                  <a:cubicBezTo>
                    <a:pt x="59808" y="473"/>
                    <a:pt x="59423" y="439"/>
                    <a:pt x="59039" y="404"/>
                  </a:cubicBezTo>
                  <a:cubicBezTo>
                    <a:pt x="58531" y="360"/>
                    <a:pt x="58023" y="320"/>
                    <a:pt x="57511" y="281"/>
                  </a:cubicBezTo>
                  <a:lnTo>
                    <a:pt x="57171" y="256"/>
                  </a:lnTo>
                  <a:cubicBezTo>
                    <a:pt x="54739" y="86"/>
                    <a:pt x="52298" y="1"/>
                    <a:pt x="49853" y="1"/>
                  </a:cubicBezTo>
                  <a:close/>
                </a:path>
              </a:pathLst>
            </a:custGeom>
            <a:solidFill>
              <a:srgbClr val="EAD1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546;g1712c378ad9_1_164">
              <a:extLst>
                <a:ext uri="{FF2B5EF4-FFF2-40B4-BE49-F238E27FC236}">
                  <a16:creationId xmlns:a16="http://schemas.microsoft.com/office/drawing/2014/main" id="{AE043376-7737-DAE7-1C7F-D0BAC6DF7ECE}"/>
                </a:ext>
              </a:extLst>
            </p:cNvPr>
            <p:cNvSpPr/>
            <p:nvPr/>
          </p:nvSpPr>
          <p:spPr>
            <a:xfrm>
              <a:off x="2565167" y="2090625"/>
              <a:ext cx="327379" cy="312740"/>
            </a:xfrm>
            <a:custGeom>
              <a:avLst/>
              <a:gdLst/>
              <a:ahLst/>
              <a:cxnLst/>
              <a:rect l="l" t="t" r="r" b="b"/>
              <a:pathLst>
                <a:path w="101908" h="97351" extrusionOk="0">
                  <a:moveTo>
                    <a:pt x="77732" y="1"/>
                  </a:moveTo>
                  <a:cubicBezTo>
                    <a:pt x="75086" y="1"/>
                    <a:pt x="72377" y="446"/>
                    <a:pt x="69690" y="1397"/>
                  </a:cubicBezTo>
                  <a:cubicBezTo>
                    <a:pt x="52607" y="7449"/>
                    <a:pt x="37561" y="17814"/>
                    <a:pt x="25865" y="31175"/>
                  </a:cubicBezTo>
                  <a:cubicBezTo>
                    <a:pt x="25580" y="31476"/>
                    <a:pt x="25299" y="31776"/>
                    <a:pt x="25028" y="32097"/>
                  </a:cubicBezTo>
                  <a:cubicBezTo>
                    <a:pt x="9365" y="50441"/>
                    <a:pt x="646" y="73600"/>
                    <a:pt x="1" y="97350"/>
                  </a:cubicBezTo>
                  <a:lnTo>
                    <a:pt x="48536" y="97350"/>
                  </a:lnTo>
                  <a:cubicBezTo>
                    <a:pt x="49024" y="87503"/>
                    <a:pt x="52085" y="77956"/>
                    <a:pt x="57413" y="69662"/>
                  </a:cubicBezTo>
                  <a:lnTo>
                    <a:pt x="57418" y="69662"/>
                  </a:lnTo>
                  <a:cubicBezTo>
                    <a:pt x="64061" y="59371"/>
                    <a:pt x="73977" y="51382"/>
                    <a:pt x="85697" y="47183"/>
                  </a:cubicBezTo>
                  <a:cubicBezTo>
                    <a:pt x="95382" y="43708"/>
                    <a:pt x="101907" y="34605"/>
                    <a:pt x="101907" y="24310"/>
                  </a:cubicBezTo>
                  <a:cubicBezTo>
                    <a:pt x="101907" y="10473"/>
                    <a:pt x="90570" y="1"/>
                    <a:pt x="77732" y="1"/>
                  </a:cubicBez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547;g1712c378ad9_1_164">
              <a:extLst>
                <a:ext uri="{FF2B5EF4-FFF2-40B4-BE49-F238E27FC236}">
                  <a16:creationId xmlns:a16="http://schemas.microsoft.com/office/drawing/2014/main" id="{5FC9A42A-531A-585B-C55B-44ACE0B9B21E}"/>
                </a:ext>
              </a:extLst>
            </p:cNvPr>
            <p:cNvSpPr/>
            <p:nvPr/>
          </p:nvSpPr>
          <p:spPr>
            <a:xfrm>
              <a:off x="2565071" y="2358564"/>
              <a:ext cx="218572" cy="338481"/>
            </a:xfrm>
            <a:custGeom>
              <a:avLst/>
              <a:gdLst/>
              <a:ahLst/>
              <a:cxnLst/>
              <a:rect l="l" t="t" r="r" b="b"/>
              <a:pathLst>
                <a:path w="68038" h="127488" extrusionOk="0">
                  <a:moveTo>
                    <a:pt x="25598" y="0"/>
                  </a:moveTo>
                  <a:cubicBezTo>
                    <a:pt x="14413" y="0"/>
                    <a:pt x="3897" y="7831"/>
                    <a:pt x="1695" y="19943"/>
                  </a:cubicBezTo>
                  <a:cubicBezTo>
                    <a:pt x="567" y="26163"/>
                    <a:pt x="0" y="32466"/>
                    <a:pt x="5" y="38785"/>
                  </a:cubicBezTo>
                  <a:cubicBezTo>
                    <a:pt x="5" y="56877"/>
                    <a:pt x="4598" y="73900"/>
                    <a:pt x="12676" y="88745"/>
                  </a:cubicBezTo>
                  <a:lnTo>
                    <a:pt x="12696" y="88735"/>
                  </a:lnTo>
                  <a:cubicBezTo>
                    <a:pt x="13125" y="89533"/>
                    <a:pt x="13568" y="90327"/>
                    <a:pt x="14027" y="91120"/>
                  </a:cubicBezTo>
                  <a:cubicBezTo>
                    <a:pt x="22888" y="106463"/>
                    <a:pt x="35052" y="118705"/>
                    <a:pt x="49093" y="127488"/>
                  </a:cubicBezTo>
                  <a:cubicBezTo>
                    <a:pt x="44721" y="124742"/>
                    <a:pt x="40552" y="121677"/>
                    <a:pt x="36634" y="118316"/>
                  </a:cubicBezTo>
                  <a:cubicBezTo>
                    <a:pt x="24002" y="107503"/>
                    <a:pt x="25801" y="87473"/>
                    <a:pt x="40197" y="79164"/>
                  </a:cubicBezTo>
                  <a:lnTo>
                    <a:pt x="40808" y="78809"/>
                  </a:lnTo>
                  <a:cubicBezTo>
                    <a:pt x="44459" y="76702"/>
                    <a:pt x="48483" y="75681"/>
                    <a:pt x="52492" y="75681"/>
                  </a:cubicBezTo>
                  <a:cubicBezTo>
                    <a:pt x="58042" y="75681"/>
                    <a:pt x="63566" y="77637"/>
                    <a:pt x="68038" y="81377"/>
                  </a:cubicBezTo>
                  <a:cubicBezTo>
                    <a:pt x="63238" y="77256"/>
                    <a:pt x="59172" y="72353"/>
                    <a:pt x="56017" y="66877"/>
                  </a:cubicBezTo>
                  <a:cubicBezTo>
                    <a:pt x="55559" y="66083"/>
                    <a:pt x="55120" y="65280"/>
                    <a:pt x="54706" y="64472"/>
                  </a:cubicBezTo>
                  <a:cubicBezTo>
                    <a:pt x="54647" y="64349"/>
                    <a:pt x="54583" y="64221"/>
                    <a:pt x="54519" y="64092"/>
                  </a:cubicBezTo>
                  <a:cubicBezTo>
                    <a:pt x="54278" y="63619"/>
                    <a:pt x="54046" y="63141"/>
                    <a:pt x="53824" y="62663"/>
                  </a:cubicBezTo>
                  <a:cubicBezTo>
                    <a:pt x="53691" y="62392"/>
                    <a:pt x="53568" y="62116"/>
                    <a:pt x="53440" y="61840"/>
                  </a:cubicBezTo>
                  <a:cubicBezTo>
                    <a:pt x="53169" y="61239"/>
                    <a:pt x="52907" y="60637"/>
                    <a:pt x="52656" y="60031"/>
                  </a:cubicBezTo>
                  <a:cubicBezTo>
                    <a:pt x="52572" y="59824"/>
                    <a:pt x="52493" y="59612"/>
                    <a:pt x="52410" y="59400"/>
                  </a:cubicBezTo>
                  <a:cubicBezTo>
                    <a:pt x="52217" y="58903"/>
                    <a:pt x="52025" y="58400"/>
                    <a:pt x="51843" y="57902"/>
                  </a:cubicBezTo>
                  <a:cubicBezTo>
                    <a:pt x="48437" y="48484"/>
                    <a:pt x="47604" y="38331"/>
                    <a:pt x="49433" y="28484"/>
                  </a:cubicBezTo>
                  <a:cubicBezTo>
                    <a:pt x="51301" y="18459"/>
                    <a:pt x="46515" y="8366"/>
                    <a:pt x="37683" y="3270"/>
                  </a:cubicBezTo>
                  <a:cubicBezTo>
                    <a:pt x="33811" y="1033"/>
                    <a:pt x="29660" y="0"/>
                    <a:pt x="25598" y="0"/>
                  </a:cubicBez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785687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INSTANCIAS DE PARTICIPACIÓN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/>
          <p:nvPr/>
        </p:nvCxnSpPr>
        <p:spPr>
          <a:xfrm>
            <a:off x="906780" y="1450681"/>
            <a:ext cx="545592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o 1">
            <a:extLst>
              <a:ext uri="{FF2B5EF4-FFF2-40B4-BE49-F238E27FC236}">
                <a16:creationId xmlns:a16="http://schemas.microsoft.com/office/drawing/2014/main" id="{C60C9DF2-4A66-A0F2-04EE-D443684D0FD7}"/>
              </a:ext>
            </a:extLst>
          </p:cNvPr>
          <p:cNvGrpSpPr/>
          <p:nvPr/>
        </p:nvGrpSpPr>
        <p:grpSpPr>
          <a:xfrm>
            <a:off x="749258" y="2471937"/>
            <a:ext cx="2710807" cy="2710807"/>
            <a:chOff x="3080" y="630163"/>
            <a:chExt cx="3091011" cy="3091011"/>
          </a:xfrm>
          <a:solidFill>
            <a:schemeClr val="accent6">
              <a:lumMod val="50000"/>
            </a:schemeClr>
          </a:solidFill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614CA205-D7BE-28F0-4FEF-C864F8515E3A}"/>
                </a:ext>
              </a:extLst>
            </p:cNvPr>
            <p:cNvSpPr/>
            <p:nvPr/>
          </p:nvSpPr>
          <p:spPr>
            <a:xfrm>
              <a:off x="3080" y="630163"/>
              <a:ext cx="3091011" cy="309101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/>
            <a:lstStyle/>
            <a:p>
              <a:endParaRPr lang="es-CO" b="1" dirty="0">
                <a:latin typeface="Arial Narrow" panose="020B0606020202030204" pitchFamily="34" charset="0"/>
              </a:endParaRPr>
            </a:p>
          </p:txBody>
        </p:sp>
        <p:sp>
          <p:nvSpPr>
            <p:cNvPr id="12" name="Elipse 4">
              <a:extLst>
                <a:ext uri="{FF2B5EF4-FFF2-40B4-BE49-F238E27FC236}">
                  <a16:creationId xmlns:a16="http://schemas.microsoft.com/office/drawing/2014/main" id="{91487DDD-1040-EFBA-18BA-B2C44871F195}"/>
                </a:ext>
              </a:extLst>
            </p:cNvPr>
            <p:cNvSpPr txBox="1"/>
            <p:nvPr/>
          </p:nvSpPr>
          <p:spPr>
            <a:xfrm>
              <a:off x="297300" y="1085686"/>
              <a:ext cx="2546578" cy="21856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0109" tIns="31750" rIns="170109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Comunidad en general, organizaciones, gremios, academia, entre otros.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4AF3787-2004-3496-C774-007381C7CF98}"/>
              </a:ext>
            </a:extLst>
          </p:cNvPr>
          <p:cNvGrpSpPr/>
          <p:nvPr/>
        </p:nvGrpSpPr>
        <p:grpSpPr>
          <a:xfrm>
            <a:off x="3460064" y="2471938"/>
            <a:ext cx="2710807" cy="2710807"/>
            <a:chOff x="2475889" y="630163"/>
            <a:chExt cx="3091011" cy="3091011"/>
          </a:xfrm>
          <a:solidFill>
            <a:schemeClr val="accent6">
              <a:lumMod val="75000"/>
            </a:schemeClr>
          </a:solidFill>
        </p:grpSpPr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0542F7AB-55E3-2D8F-CB86-D512399CFBCA}"/>
                </a:ext>
              </a:extLst>
            </p:cNvPr>
            <p:cNvSpPr/>
            <p:nvPr/>
          </p:nvSpPr>
          <p:spPr>
            <a:xfrm>
              <a:off x="2475889" y="630163"/>
              <a:ext cx="3091011" cy="309101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2451115"/>
                <a:satOff val="-3409"/>
                <a:lumOff val="-1307"/>
                <a:alphaOff val="0"/>
              </a:schemeClr>
            </a:fillRef>
            <a:effectRef idx="0">
              <a:schemeClr val="accent5">
                <a:alpha val="50000"/>
                <a:hueOff val="-2451115"/>
                <a:satOff val="-3409"/>
                <a:lumOff val="-1307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Elipse 6">
              <a:extLst>
                <a:ext uri="{FF2B5EF4-FFF2-40B4-BE49-F238E27FC236}">
                  <a16:creationId xmlns:a16="http://schemas.microsoft.com/office/drawing/2014/main" id="{FAB6C08F-043C-73B0-1C49-FA8FAACD3DC6}"/>
                </a:ext>
              </a:extLst>
            </p:cNvPr>
            <p:cNvSpPr txBox="1"/>
            <p:nvPr/>
          </p:nvSpPr>
          <p:spPr>
            <a:xfrm>
              <a:off x="2816134" y="1111746"/>
              <a:ext cx="2523736" cy="21856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0109" tIns="31750" rIns="170109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Grupo espejo  (apoyo técnico </a:t>
              </a:r>
              <a:r>
                <a:rPr lang="es-ES" sz="2400" b="1" kern="1200" dirty="0" err="1">
                  <a:solidFill>
                    <a:schemeClr val="bg1"/>
                  </a:solidFill>
                  <a:latin typeface="Arial Narrow" panose="020B0606020202030204" pitchFamily="34" charset="0"/>
                </a:rPr>
                <a:t>Cortolima</a:t>
              </a:r>
              <a:r>
                <a:rPr lang="es-ES" sz="24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C1CA61B2-EBCA-2E44-764B-A674601D7C8F}"/>
              </a:ext>
            </a:extLst>
          </p:cNvPr>
          <p:cNvGrpSpPr/>
          <p:nvPr/>
        </p:nvGrpSpPr>
        <p:grpSpPr>
          <a:xfrm>
            <a:off x="6174234" y="2471938"/>
            <a:ext cx="2710807" cy="2710807"/>
            <a:chOff x="4948698" y="630163"/>
            <a:chExt cx="3091011" cy="309101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Elipse 17">
              <a:extLst>
                <a:ext uri="{FF2B5EF4-FFF2-40B4-BE49-F238E27FC236}">
                  <a16:creationId xmlns:a16="http://schemas.microsoft.com/office/drawing/2014/main" id="{4074359B-DB5A-5E48-CE7F-3E3990B019AB}"/>
                </a:ext>
              </a:extLst>
            </p:cNvPr>
            <p:cNvSpPr/>
            <p:nvPr/>
          </p:nvSpPr>
          <p:spPr>
            <a:xfrm>
              <a:off x="4948698" y="630163"/>
              <a:ext cx="3091011" cy="309101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4902230"/>
                <a:satOff val="-6819"/>
                <a:lumOff val="-2615"/>
                <a:alphaOff val="0"/>
              </a:schemeClr>
            </a:fillRef>
            <a:effectRef idx="0">
              <a:schemeClr val="accent5">
                <a:alpha val="50000"/>
                <a:hueOff val="-4902230"/>
                <a:satOff val="-6819"/>
                <a:lumOff val="-2615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Elipse 8">
              <a:extLst>
                <a:ext uri="{FF2B5EF4-FFF2-40B4-BE49-F238E27FC236}">
                  <a16:creationId xmlns:a16="http://schemas.microsoft.com/office/drawing/2014/main" id="{7636406D-0D6B-97C0-EE22-EAD01DBA2384}"/>
                </a:ext>
              </a:extLst>
            </p:cNvPr>
            <p:cNvSpPr txBox="1"/>
            <p:nvPr/>
          </p:nvSpPr>
          <p:spPr>
            <a:xfrm>
              <a:off x="5337458" y="1103556"/>
              <a:ext cx="2437996" cy="21856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0109" tIns="31750" rIns="170109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000" b="1" kern="12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Oficina Asesora de Planeación Institucional y Direccionamiento Estratégico (</a:t>
              </a:r>
              <a:r>
                <a:rPr lang="es-ES" sz="2000" b="1" kern="1200" dirty="0" err="1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Cortolima</a:t>
              </a:r>
              <a:r>
                <a:rPr lang="es-ES" sz="2000" b="1" kern="12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1BD5CA7-F16E-F4DE-3FD2-12F7BB031171}"/>
              </a:ext>
            </a:extLst>
          </p:cNvPr>
          <p:cNvGrpSpPr/>
          <p:nvPr/>
        </p:nvGrpSpPr>
        <p:grpSpPr>
          <a:xfrm>
            <a:off x="8885041" y="2543891"/>
            <a:ext cx="2710807" cy="2710807"/>
            <a:chOff x="7421507" y="630163"/>
            <a:chExt cx="3091011" cy="309101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21" name="Elipse 20">
              <a:extLst>
                <a:ext uri="{FF2B5EF4-FFF2-40B4-BE49-F238E27FC236}">
                  <a16:creationId xmlns:a16="http://schemas.microsoft.com/office/drawing/2014/main" id="{3ABCFF1D-C649-7BDB-B0B5-26DD08F5C970}"/>
                </a:ext>
              </a:extLst>
            </p:cNvPr>
            <p:cNvSpPr/>
            <p:nvPr/>
          </p:nvSpPr>
          <p:spPr>
            <a:xfrm>
              <a:off x="7421507" y="630163"/>
              <a:ext cx="3091011" cy="3091011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alpha val="50000"/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Elipse 10">
              <a:extLst>
                <a:ext uri="{FF2B5EF4-FFF2-40B4-BE49-F238E27FC236}">
                  <a16:creationId xmlns:a16="http://schemas.microsoft.com/office/drawing/2014/main" id="{6A624D7F-6CEB-2DA2-8FAB-FC8A7A3AB79C}"/>
                </a:ext>
              </a:extLst>
            </p:cNvPr>
            <p:cNvSpPr txBox="1"/>
            <p:nvPr/>
          </p:nvSpPr>
          <p:spPr>
            <a:xfrm>
              <a:off x="7925267" y="1082831"/>
              <a:ext cx="2399411" cy="2185675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70109" tIns="31750" rIns="170109" bIns="31750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400" b="1" kern="1200" dirty="0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Dirección General  y Consejo Directivo de </a:t>
              </a:r>
              <a:r>
                <a:rPr lang="es-ES" sz="2400" b="1" kern="1200" dirty="0" err="1">
                  <a:solidFill>
                    <a:schemeClr val="accent6">
                      <a:lumMod val="75000"/>
                    </a:schemeClr>
                  </a:solidFill>
                  <a:latin typeface="Arial Narrow" panose="020B0606020202030204" pitchFamily="34" charset="0"/>
                </a:rPr>
                <a:t>Cortolima</a:t>
              </a:r>
              <a:endParaRPr lang="es-ES" sz="2400" b="1" kern="120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8" name="Elipse 27">
            <a:extLst>
              <a:ext uri="{FF2B5EF4-FFF2-40B4-BE49-F238E27FC236}">
                <a16:creationId xmlns:a16="http://schemas.microsoft.com/office/drawing/2014/main" id="{3DF08D87-D0E8-F49B-5F6A-6639B5E26B67}"/>
              </a:ext>
            </a:extLst>
          </p:cNvPr>
          <p:cNvSpPr/>
          <p:nvPr/>
        </p:nvSpPr>
        <p:spPr>
          <a:xfrm>
            <a:off x="554656" y="2316481"/>
            <a:ext cx="3072441" cy="3072439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E330AF8E-9749-FA83-FBA1-77B8FFC44625}"/>
              </a:ext>
            </a:extLst>
          </p:cNvPr>
          <p:cNvSpPr/>
          <p:nvPr/>
        </p:nvSpPr>
        <p:spPr>
          <a:xfrm>
            <a:off x="3253886" y="2309298"/>
            <a:ext cx="3072441" cy="3072439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7096D0CA-A86E-31AF-30F4-5DE9C21F288B}"/>
              </a:ext>
            </a:extLst>
          </p:cNvPr>
          <p:cNvSpPr/>
          <p:nvPr/>
        </p:nvSpPr>
        <p:spPr>
          <a:xfrm>
            <a:off x="5964693" y="2316481"/>
            <a:ext cx="3072441" cy="3072439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D239A3F4-2315-4B14-530E-9DA9B2D0E436}"/>
              </a:ext>
            </a:extLst>
          </p:cNvPr>
          <p:cNvSpPr/>
          <p:nvPr/>
        </p:nvSpPr>
        <p:spPr>
          <a:xfrm>
            <a:off x="8704224" y="2363075"/>
            <a:ext cx="3072441" cy="3072439"/>
          </a:xfrm>
          <a:prstGeom prst="ellipse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latin typeface="Arial Narrow" panose="020B0606020202030204" pitchFamily="34" charset="0"/>
            </a:endParaRPr>
          </a:p>
        </p:txBody>
      </p:sp>
      <p:sp>
        <p:nvSpPr>
          <p:cNvPr id="25" name="Google Shape;554;g1712c378ad9_1_164">
            <a:extLst>
              <a:ext uri="{FF2B5EF4-FFF2-40B4-BE49-F238E27FC236}">
                <a16:creationId xmlns:a16="http://schemas.microsoft.com/office/drawing/2014/main" id="{7E55CF9F-4467-99F4-E29C-32D1DFFAB94C}"/>
              </a:ext>
            </a:extLst>
          </p:cNvPr>
          <p:cNvSpPr txBox="1"/>
          <p:nvPr/>
        </p:nvSpPr>
        <p:spPr>
          <a:xfrm>
            <a:off x="-4110218" y="2321781"/>
            <a:ext cx="2832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Objetivo específico 1.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Mitigación.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555;g1712c378ad9_1_164">
            <a:extLst>
              <a:ext uri="{FF2B5EF4-FFF2-40B4-BE49-F238E27FC236}">
                <a16:creationId xmlns:a16="http://schemas.microsoft.com/office/drawing/2014/main" id="{9508C8A8-4EF0-3768-F792-69627E6E6FB9}"/>
              </a:ext>
            </a:extLst>
          </p:cNvPr>
          <p:cNvSpPr txBox="1"/>
          <p:nvPr/>
        </p:nvSpPr>
        <p:spPr>
          <a:xfrm>
            <a:off x="-3826354" y="3657936"/>
            <a:ext cx="2466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Objetivo específico 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Adaptación.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556;g1712c378ad9_1_164">
            <a:extLst>
              <a:ext uri="{FF2B5EF4-FFF2-40B4-BE49-F238E27FC236}">
                <a16:creationId xmlns:a16="http://schemas.microsoft.com/office/drawing/2014/main" id="{BFC56460-1637-44F2-C86B-35D4F1F6CFA3}"/>
              </a:ext>
            </a:extLst>
          </p:cNvPr>
          <p:cNvSpPr txBox="1"/>
          <p:nvPr/>
        </p:nvSpPr>
        <p:spPr>
          <a:xfrm>
            <a:off x="-3467913" y="5059275"/>
            <a:ext cx="3223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Objetivo específico 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Resiliencia.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" name="Google Shape;568;g1712c378ad9_1_164">
            <a:extLst>
              <a:ext uri="{FF2B5EF4-FFF2-40B4-BE49-F238E27FC236}">
                <a16:creationId xmlns:a16="http://schemas.microsoft.com/office/drawing/2014/main" id="{DC6C42BB-88A2-399C-392D-7487F353DDF1}"/>
              </a:ext>
            </a:extLst>
          </p:cNvPr>
          <p:cNvGrpSpPr/>
          <p:nvPr/>
        </p:nvGrpSpPr>
        <p:grpSpPr>
          <a:xfrm>
            <a:off x="-1458682" y="2928308"/>
            <a:ext cx="450470" cy="449325"/>
            <a:chOff x="-20946600" y="3317850"/>
            <a:chExt cx="304825" cy="304050"/>
          </a:xfrm>
          <a:solidFill>
            <a:schemeClr val="accent6">
              <a:lumMod val="75000"/>
            </a:schemeClr>
          </a:solidFill>
        </p:grpSpPr>
        <p:sp>
          <p:nvSpPr>
            <p:cNvPr id="32" name="Google Shape;569;g1712c378ad9_1_164">
              <a:extLst>
                <a:ext uri="{FF2B5EF4-FFF2-40B4-BE49-F238E27FC236}">
                  <a16:creationId xmlns:a16="http://schemas.microsoft.com/office/drawing/2014/main" id="{B642AC40-4A44-222F-F406-1104A854D0E4}"/>
                </a:ext>
              </a:extLst>
            </p:cNvPr>
            <p:cNvSpPr/>
            <p:nvPr/>
          </p:nvSpPr>
          <p:spPr>
            <a:xfrm>
              <a:off x="-20946600" y="3317850"/>
              <a:ext cx="232350" cy="248925"/>
            </a:xfrm>
            <a:custGeom>
              <a:avLst/>
              <a:gdLst/>
              <a:ahLst/>
              <a:cxnLst/>
              <a:rect l="l" t="t" r="r" b="b"/>
              <a:pathLst>
                <a:path w="9294" h="9957" extrusionOk="0">
                  <a:moveTo>
                    <a:pt x="4631" y="1"/>
                  </a:moveTo>
                  <a:cubicBezTo>
                    <a:pt x="3340" y="1"/>
                    <a:pt x="2268" y="977"/>
                    <a:pt x="2142" y="2237"/>
                  </a:cubicBezTo>
                  <a:cubicBezTo>
                    <a:pt x="1292" y="2521"/>
                    <a:pt x="693" y="3340"/>
                    <a:pt x="693" y="4254"/>
                  </a:cubicBezTo>
                  <a:cubicBezTo>
                    <a:pt x="693" y="4695"/>
                    <a:pt x="819" y="5073"/>
                    <a:pt x="1040" y="5451"/>
                  </a:cubicBezTo>
                  <a:cubicBezTo>
                    <a:pt x="378" y="5923"/>
                    <a:pt x="0" y="6648"/>
                    <a:pt x="0" y="7499"/>
                  </a:cubicBezTo>
                  <a:cubicBezTo>
                    <a:pt x="0" y="8853"/>
                    <a:pt x="1134" y="9956"/>
                    <a:pt x="2520" y="9956"/>
                  </a:cubicBezTo>
                  <a:lnTo>
                    <a:pt x="4316" y="9956"/>
                  </a:lnTo>
                  <a:lnTo>
                    <a:pt x="4316" y="8349"/>
                  </a:lnTo>
                  <a:lnTo>
                    <a:pt x="2962" y="7026"/>
                  </a:lnTo>
                  <a:cubicBezTo>
                    <a:pt x="2804" y="6869"/>
                    <a:pt x="2804" y="6648"/>
                    <a:pt x="2962" y="6491"/>
                  </a:cubicBezTo>
                  <a:cubicBezTo>
                    <a:pt x="3040" y="6412"/>
                    <a:pt x="3135" y="6372"/>
                    <a:pt x="3229" y="6372"/>
                  </a:cubicBezTo>
                  <a:cubicBezTo>
                    <a:pt x="3324" y="6372"/>
                    <a:pt x="3418" y="6412"/>
                    <a:pt x="3497" y="6491"/>
                  </a:cubicBezTo>
                  <a:lnTo>
                    <a:pt x="4316" y="7341"/>
                  </a:lnTo>
                  <a:lnTo>
                    <a:pt x="4316" y="5482"/>
                  </a:lnTo>
                  <a:lnTo>
                    <a:pt x="2962" y="4128"/>
                  </a:lnTo>
                  <a:cubicBezTo>
                    <a:pt x="2804" y="3970"/>
                    <a:pt x="2804" y="3781"/>
                    <a:pt x="2962" y="3624"/>
                  </a:cubicBezTo>
                  <a:cubicBezTo>
                    <a:pt x="3040" y="3545"/>
                    <a:pt x="3135" y="3505"/>
                    <a:pt x="3229" y="3505"/>
                  </a:cubicBezTo>
                  <a:cubicBezTo>
                    <a:pt x="3324" y="3505"/>
                    <a:pt x="3418" y="3545"/>
                    <a:pt x="3497" y="3624"/>
                  </a:cubicBezTo>
                  <a:lnTo>
                    <a:pt x="4316" y="4443"/>
                  </a:lnTo>
                  <a:lnTo>
                    <a:pt x="4316" y="2458"/>
                  </a:lnTo>
                  <a:cubicBezTo>
                    <a:pt x="4316" y="2237"/>
                    <a:pt x="4474" y="2080"/>
                    <a:pt x="4663" y="2080"/>
                  </a:cubicBezTo>
                  <a:cubicBezTo>
                    <a:pt x="4852" y="2080"/>
                    <a:pt x="5009" y="2237"/>
                    <a:pt x="5009" y="2458"/>
                  </a:cubicBezTo>
                  <a:lnTo>
                    <a:pt x="5009" y="5860"/>
                  </a:lnTo>
                  <a:lnTo>
                    <a:pt x="5860" y="5041"/>
                  </a:lnTo>
                  <a:cubicBezTo>
                    <a:pt x="5939" y="4963"/>
                    <a:pt x="6025" y="4923"/>
                    <a:pt x="6112" y="4923"/>
                  </a:cubicBezTo>
                  <a:cubicBezTo>
                    <a:pt x="6199" y="4923"/>
                    <a:pt x="6285" y="4963"/>
                    <a:pt x="6364" y="5041"/>
                  </a:cubicBezTo>
                  <a:cubicBezTo>
                    <a:pt x="6522" y="5199"/>
                    <a:pt x="6522" y="5388"/>
                    <a:pt x="6364" y="5545"/>
                  </a:cubicBezTo>
                  <a:lnTo>
                    <a:pt x="5009" y="6900"/>
                  </a:lnTo>
                  <a:lnTo>
                    <a:pt x="5009" y="9956"/>
                  </a:lnTo>
                  <a:lnTo>
                    <a:pt x="6805" y="9956"/>
                  </a:lnTo>
                  <a:cubicBezTo>
                    <a:pt x="8160" y="9956"/>
                    <a:pt x="9294" y="8853"/>
                    <a:pt x="9294" y="7499"/>
                  </a:cubicBezTo>
                  <a:cubicBezTo>
                    <a:pt x="9294" y="6648"/>
                    <a:pt x="8884" y="5923"/>
                    <a:pt x="8223" y="5451"/>
                  </a:cubicBezTo>
                  <a:cubicBezTo>
                    <a:pt x="8443" y="5073"/>
                    <a:pt x="8569" y="4695"/>
                    <a:pt x="8569" y="4254"/>
                  </a:cubicBezTo>
                  <a:cubicBezTo>
                    <a:pt x="8569" y="3340"/>
                    <a:pt x="7971" y="2521"/>
                    <a:pt x="7120" y="2237"/>
                  </a:cubicBezTo>
                  <a:cubicBezTo>
                    <a:pt x="6994" y="977"/>
                    <a:pt x="5923" y="1"/>
                    <a:pt x="4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5B1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570;g1712c378ad9_1_164">
              <a:extLst>
                <a:ext uri="{FF2B5EF4-FFF2-40B4-BE49-F238E27FC236}">
                  <a16:creationId xmlns:a16="http://schemas.microsoft.com/office/drawing/2014/main" id="{D4858618-93C0-C9ED-84AA-0A3C6916B523}"/>
                </a:ext>
              </a:extLst>
            </p:cNvPr>
            <p:cNvSpPr/>
            <p:nvPr/>
          </p:nvSpPr>
          <p:spPr>
            <a:xfrm>
              <a:off x="-20775700" y="3318650"/>
              <a:ext cx="133925" cy="249700"/>
            </a:xfrm>
            <a:custGeom>
              <a:avLst/>
              <a:gdLst/>
              <a:ahLst/>
              <a:cxnLst/>
              <a:rect l="l" t="t" r="r" b="b"/>
              <a:pathLst>
                <a:path w="5357" h="9988" extrusionOk="0">
                  <a:moveTo>
                    <a:pt x="694" y="0"/>
                  </a:moveTo>
                  <a:cubicBezTo>
                    <a:pt x="473" y="0"/>
                    <a:pt x="253" y="32"/>
                    <a:pt x="1" y="126"/>
                  </a:cubicBezTo>
                  <a:cubicBezTo>
                    <a:pt x="473" y="567"/>
                    <a:pt x="820" y="1103"/>
                    <a:pt x="977" y="1764"/>
                  </a:cubicBezTo>
                  <a:cubicBezTo>
                    <a:pt x="1891" y="2300"/>
                    <a:pt x="2490" y="3245"/>
                    <a:pt x="2490" y="4285"/>
                  </a:cubicBezTo>
                  <a:cubicBezTo>
                    <a:pt x="2490" y="4663"/>
                    <a:pt x="2395" y="4978"/>
                    <a:pt x="2269" y="5293"/>
                  </a:cubicBezTo>
                  <a:cubicBezTo>
                    <a:pt x="2836" y="5860"/>
                    <a:pt x="3183" y="6648"/>
                    <a:pt x="3183" y="7498"/>
                  </a:cubicBezTo>
                  <a:cubicBezTo>
                    <a:pt x="3183" y="8506"/>
                    <a:pt x="2710" y="9389"/>
                    <a:pt x="1985" y="9987"/>
                  </a:cubicBezTo>
                  <a:lnTo>
                    <a:pt x="2836" y="9987"/>
                  </a:lnTo>
                  <a:cubicBezTo>
                    <a:pt x="4222" y="9987"/>
                    <a:pt x="5325" y="8853"/>
                    <a:pt x="5325" y="7498"/>
                  </a:cubicBezTo>
                  <a:cubicBezTo>
                    <a:pt x="5357" y="6679"/>
                    <a:pt x="4915" y="5891"/>
                    <a:pt x="4285" y="5450"/>
                  </a:cubicBezTo>
                  <a:cubicBezTo>
                    <a:pt x="4537" y="5104"/>
                    <a:pt x="4632" y="4694"/>
                    <a:pt x="4632" y="4253"/>
                  </a:cubicBezTo>
                  <a:cubicBezTo>
                    <a:pt x="4632" y="3340"/>
                    <a:pt x="4065" y="2520"/>
                    <a:pt x="3183" y="2237"/>
                  </a:cubicBezTo>
                  <a:cubicBezTo>
                    <a:pt x="3057" y="977"/>
                    <a:pt x="2017" y="0"/>
                    <a:pt x="6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5B1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571;g1712c378ad9_1_164">
              <a:extLst>
                <a:ext uri="{FF2B5EF4-FFF2-40B4-BE49-F238E27FC236}">
                  <a16:creationId xmlns:a16="http://schemas.microsoft.com/office/drawing/2014/main" id="{D2770A1D-21C0-03EE-B9B5-856E77862F84}"/>
                </a:ext>
              </a:extLst>
            </p:cNvPr>
            <p:cNvSpPr/>
            <p:nvPr/>
          </p:nvSpPr>
          <p:spPr>
            <a:xfrm>
              <a:off x="-20890700" y="3586425"/>
              <a:ext cx="195375" cy="35475"/>
            </a:xfrm>
            <a:custGeom>
              <a:avLst/>
              <a:gdLst/>
              <a:ahLst/>
              <a:cxnLst/>
              <a:rect l="l" t="t" r="r" b="b"/>
              <a:pathLst>
                <a:path w="7815" h="1419" extrusionOk="0">
                  <a:moveTo>
                    <a:pt x="2112" y="1"/>
                  </a:moveTo>
                  <a:lnTo>
                    <a:pt x="2112" y="725"/>
                  </a:lnTo>
                  <a:lnTo>
                    <a:pt x="347" y="725"/>
                  </a:lnTo>
                  <a:cubicBezTo>
                    <a:pt x="158" y="725"/>
                    <a:pt x="1" y="883"/>
                    <a:pt x="1" y="1072"/>
                  </a:cubicBezTo>
                  <a:cubicBezTo>
                    <a:pt x="1" y="1261"/>
                    <a:pt x="158" y="1418"/>
                    <a:pt x="347" y="1418"/>
                  </a:cubicBezTo>
                  <a:lnTo>
                    <a:pt x="7468" y="1418"/>
                  </a:lnTo>
                  <a:cubicBezTo>
                    <a:pt x="7657" y="1418"/>
                    <a:pt x="7814" y="1261"/>
                    <a:pt x="7814" y="1072"/>
                  </a:cubicBezTo>
                  <a:cubicBezTo>
                    <a:pt x="7814" y="883"/>
                    <a:pt x="7625" y="725"/>
                    <a:pt x="7436" y="725"/>
                  </a:cubicBezTo>
                  <a:lnTo>
                    <a:pt x="5672" y="725"/>
                  </a:lnTo>
                  <a:lnTo>
                    <a:pt x="5672" y="1"/>
                  </a:lnTo>
                  <a:lnTo>
                    <a:pt x="4947" y="1"/>
                  </a:lnTo>
                  <a:lnTo>
                    <a:pt x="4947" y="725"/>
                  </a:lnTo>
                  <a:lnTo>
                    <a:pt x="2836" y="725"/>
                  </a:lnTo>
                  <a:lnTo>
                    <a:pt x="283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5B1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Google Shape;572;g1712c378ad9_1_164">
            <a:extLst>
              <a:ext uri="{FF2B5EF4-FFF2-40B4-BE49-F238E27FC236}">
                <a16:creationId xmlns:a16="http://schemas.microsoft.com/office/drawing/2014/main" id="{B2364DDF-1644-9B27-B9BE-865643A5665D}"/>
              </a:ext>
            </a:extLst>
          </p:cNvPr>
          <p:cNvGrpSpPr/>
          <p:nvPr/>
        </p:nvGrpSpPr>
        <p:grpSpPr>
          <a:xfrm>
            <a:off x="-1423705" y="4259905"/>
            <a:ext cx="434813" cy="460215"/>
            <a:chOff x="6232000" y="1435050"/>
            <a:chExt cx="488225" cy="481850"/>
          </a:xfrm>
          <a:solidFill>
            <a:schemeClr val="accent6">
              <a:lumMod val="75000"/>
            </a:schemeClr>
          </a:solidFill>
        </p:grpSpPr>
        <p:sp>
          <p:nvSpPr>
            <p:cNvPr id="38" name="Google Shape;573;g1712c378ad9_1_164">
              <a:extLst>
                <a:ext uri="{FF2B5EF4-FFF2-40B4-BE49-F238E27FC236}">
                  <a16:creationId xmlns:a16="http://schemas.microsoft.com/office/drawing/2014/main" id="{58A3EF3B-9F9C-FC5F-5E2E-00ACEAD7F649}"/>
                </a:ext>
              </a:extLst>
            </p:cNvPr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5B1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574;g1712c378ad9_1_164">
              <a:extLst>
                <a:ext uri="{FF2B5EF4-FFF2-40B4-BE49-F238E27FC236}">
                  <a16:creationId xmlns:a16="http://schemas.microsoft.com/office/drawing/2014/main" id="{4131F98C-4532-B078-E671-FA7DE27D62B7}"/>
                </a:ext>
              </a:extLst>
            </p:cNvPr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5B1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575;g1712c378ad9_1_164">
              <a:extLst>
                <a:ext uri="{FF2B5EF4-FFF2-40B4-BE49-F238E27FC236}">
                  <a16:creationId xmlns:a16="http://schemas.microsoft.com/office/drawing/2014/main" id="{6DC63610-EAF8-3D5E-1DD2-B0AF61D2B545}"/>
                </a:ext>
              </a:extLst>
            </p:cNvPr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5B1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576;g1712c378ad9_1_164">
              <a:extLst>
                <a:ext uri="{FF2B5EF4-FFF2-40B4-BE49-F238E27FC236}">
                  <a16:creationId xmlns:a16="http://schemas.microsoft.com/office/drawing/2014/main" id="{D261BDF3-9E39-51DD-3B2B-56757F457769}"/>
                </a:ext>
              </a:extLst>
            </p:cNvPr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5B1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577;g1712c378ad9_1_164">
              <a:extLst>
                <a:ext uri="{FF2B5EF4-FFF2-40B4-BE49-F238E27FC236}">
                  <a16:creationId xmlns:a16="http://schemas.microsoft.com/office/drawing/2014/main" id="{D67D5EDE-6DBE-2900-D36E-7E3CF4756629}"/>
                </a:ext>
              </a:extLst>
            </p:cNvPr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D5B19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" name="Google Shape;584;g1712c378ad9_1_164">
            <a:extLst>
              <a:ext uri="{FF2B5EF4-FFF2-40B4-BE49-F238E27FC236}">
                <a16:creationId xmlns:a16="http://schemas.microsoft.com/office/drawing/2014/main" id="{F4F07B92-295E-F7C1-8C95-050AF4FE3AE3}"/>
              </a:ext>
            </a:extLst>
          </p:cNvPr>
          <p:cNvGrpSpPr/>
          <p:nvPr/>
        </p:nvGrpSpPr>
        <p:grpSpPr>
          <a:xfrm>
            <a:off x="-827137" y="5459606"/>
            <a:ext cx="420811" cy="418507"/>
            <a:chOff x="-5971525" y="3273750"/>
            <a:chExt cx="292250" cy="290650"/>
          </a:xfrm>
          <a:solidFill>
            <a:schemeClr val="accent6">
              <a:lumMod val="75000"/>
            </a:schemeClr>
          </a:solidFill>
        </p:grpSpPr>
        <p:sp>
          <p:nvSpPr>
            <p:cNvPr id="44" name="Google Shape;585;g1712c378ad9_1_164">
              <a:extLst>
                <a:ext uri="{FF2B5EF4-FFF2-40B4-BE49-F238E27FC236}">
                  <a16:creationId xmlns:a16="http://schemas.microsoft.com/office/drawing/2014/main" id="{665F63BE-AACC-9E09-C9A8-DCC751102120}"/>
                </a:ext>
              </a:extLst>
            </p:cNvPr>
            <p:cNvSpPr/>
            <p:nvPr/>
          </p:nvSpPr>
          <p:spPr>
            <a:xfrm>
              <a:off x="-5868325" y="3273750"/>
              <a:ext cx="85075" cy="84300"/>
            </a:xfrm>
            <a:custGeom>
              <a:avLst/>
              <a:gdLst/>
              <a:ahLst/>
              <a:cxnLst/>
              <a:rect l="l" t="t" r="r" b="b"/>
              <a:pathLst>
                <a:path w="3403" h="3372" extrusionOk="0">
                  <a:moveTo>
                    <a:pt x="1701" y="0"/>
                  </a:moveTo>
                  <a:cubicBezTo>
                    <a:pt x="788" y="0"/>
                    <a:pt x="0" y="756"/>
                    <a:pt x="0" y="1702"/>
                  </a:cubicBezTo>
                  <a:cubicBezTo>
                    <a:pt x="0" y="2615"/>
                    <a:pt x="788" y="3371"/>
                    <a:pt x="1701" y="3371"/>
                  </a:cubicBezTo>
                  <a:cubicBezTo>
                    <a:pt x="2646" y="3371"/>
                    <a:pt x="3403" y="2615"/>
                    <a:pt x="3403" y="1702"/>
                  </a:cubicBezTo>
                  <a:cubicBezTo>
                    <a:pt x="3403" y="756"/>
                    <a:pt x="2646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586;g1712c378ad9_1_164">
              <a:extLst>
                <a:ext uri="{FF2B5EF4-FFF2-40B4-BE49-F238E27FC236}">
                  <a16:creationId xmlns:a16="http://schemas.microsoft.com/office/drawing/2014/main" id="{EB9DD771-BBCF-6A68-B063-D25F15CBCA39}"/>
                </a:ext>
              </a:extLst>
            </p:cNvPr>
            <p:cNvSpPr/>
            <p:nvPr/>
          </p:nvSpPr>
          <p:spPr>
            <a:xfrm>
              <a:off x="-5971525" y="3308400"/>
              <a:ext cx="292250" cy="256000"/>
            </a:xfrm>
            <a:custGeom>
              <a:avLst/>
              <a:gdLst/>
              <a:ahLst/>
              <a:cxnLst/>
              <a:rect l="l" t="t" r="r" b="b"/>
              <a:pathLst>
                <a:path w="11690" h="10240" extrusionOk="0">
                  <a:moveTo>
                    <a:pt x="2049" y="1"/>
                  </a:moveTo>
                  <a:cubicBezTo>
                    <a:pt x="1324" y="1"/>
                    <a:pt x="694" y="599"/>
                    <a:pt x="694" y="1355"/>
                  </a:cubicBezTo>
                  <a:cubicBezTo>
                    <a:pt x="694" y="1733"/>
                    <a:pt x="852" y="2080"/>
                    <a:pt x="1072" y="2300"/>
                  </a:cubicBezTo>
                  <a:cubicBezTo>
                    <a:pt x="442" y="2647"/>
                    <a:pt x="1" y="3340"/>
                    <a:pt x="1" y="4096"/>
                  </a:cubicBezTo>
                  <a:lnTo>
                    <a:pt x="1" y="5766"/>
                  </a:lnTo>
                  <a:cubicBezTo>
                    <a:pt x="1" y="6207"/>
                    <a:pt x="284" y="6617"/>
                    <a:pt x="694" y="6774"/>
                  </a:cubicBezTo>
                  <a:lnTo>
                    <a:pt x="694" y="8538"/>
                  </a:lnTo>
                  <a:cubicBezTo>
                    <a:pt x="694" y="9074"/>
                    <a:pt x="1167" y="9546"/>
                    <a:pt x="1702" y="9546"/>
                  </a:cubicBezTo>
                  <a:lnTo>
                    <a:pt x="2364" y="9546"/>
                  </a:lnTo>
                  <a:cubicBezTo>
                    <a:pt x="2931" y="9546"/>
                    <a:pt x="3403" y="9074"/>
                    <a:pt x="3403" y="8538"/>
                  </a:cubicBezTo>
                  <a:lnTo>
                    <a:pt x="3403" y="6774"/>
                  </a:lnTo>
                  <a:cubicBezTo>
                    <a:pt x="3529" y="6711"/>
                    <a:pt x="3624" y="6648"/>
                    <a:pt x="3750" y="6522"/>
                  </a:cubicBezTo>
                  <a:cubicBezTo>
                    <a:pt x="3876" y="6585"/>
                    <a:pt x="3939" y="6680"/>
                    <a:pt x="4097" y="6774"/>
                  </a:cubicBezTo>
                  <a:lnTo>
                    <a:pt x="4097" y="9200"/>
                  </a:lnTo>
                  <a:cubicBezTo>
                    <a:pt x="4097" y="9735"/>
                    <a:pt x="4569" y="10240"/>
                    <a:pt x="5136" y="10240"/>
                  </a:cubicBezTo>
                  <a:lnTo>
                    <a:pt x="6522" y="10240"/>
                  </a:lnTo>
                  <a:cubicBezTo>
                    <a:pt x="7058" y="10240"/>
                    <a:pt x="7562" y="9767"/>
                    <a:pt x="7562" y="9200"/>
                  </a:cubicBezTo>
                  <a:lnTo>
                    <a:pt x="7562" y="6774"/>
                  </a:lnTo>
                  <a:cubicBezTo>
                    <a:pt x="7688" y="6711"/>
                    <a:pt x="7814" y="6648"/>
                    <a:pt x="7940" y="6522"/>
                  </a:cubicBezTo>
                  <a:cubicBezTo>
                    <a:pt x="8035" y="6585"/>
                    <a:pt x="8129" y="6680"/>
                    <a:pt x="8287" y="6774"/>
                  </a:cubicBezTo>
                  <a:lnTo>
                    <a:pt x="8287" y="8538"/>
                  </a:lnTo>
                  <a:cubicBezTo>
                    <a:pt x="8287" y="9074"/>
                    <a:pt x="8759" y="9546"/>
                    <a:pt x="9295" y="9546"/>
                  </a:cubicBezTo>
                  <a:lnTo>
                    <a:pt x="9988" y="9546"/>
                  </a:lnTo>
                  <a:cubicBezTo>
                    <a:pt x="10524" y="9546"/>
                    <a:pt x="10996" y="9074"/>
                    <a:pt x="10996" y="8538"/>
                  </a:cubicBezTo>
                  <a:lnTo>
                    <a:pt x="10996" y="6774"/>
                  </a:lnTo>
                  <a:cubicBezTo>
                    <a:pt x="11406" y="6617"/>
                    <a:pt x="11658" y="6238"/>
                    <a:pt x="11658" y="5766"/>
                  </a:cubicBezTo>
                  <a:lnTo>
                    <a:pt x="11658" y="4096"/>
                  </a:lnTo>
                  <a:cubicBezTo>
                    <a:pt x="11689" y="3340"/>
                    <a:pt x="11280" y="2678"/>
                    <a:pt x="10650" y="2300"/>
                  </a:cubicBezTo>
                  <a:cubicBezTo>
                    <a:pt x="10870" y="2080"/>
                    <a:pt x="11028" y="1733"/>
                    <a:pt x="11028" y="1355"/>
                  </a:cubicBezTo>
                  <a:cubicBezTo>
                    <a:pt x="11028" y="599"/>
                    <a:pt x="10398" y="1"/>
                    <a:pt x="9641" y="1"/>
                  </a:cubicBezTo>
                  <a:cubicBezTo>
                    <a:pt x="8917" y="1"/>
                    <a:pt x="8287" y="599"/>
                    <a:pt x="8287" y="1355"/>
                  </a:cubicBezTo>
                  <a:cubicBezTo>
                    <a:pt x="8287" y="1733"/>
                    <a:pt x="8444" y="2080"/>
                    <a:pt x="8665" y="2300"/>
                  </a:cubicBezTo>
                  <a:cubicBezTo>
                    <a:pt x="8444" y="2426"/>
                    <a:pt x="8224" y="2584"/>
                    <a:pt x="8066" y="2773"/>
                  </a:cubicBezTo>
                  <a:cubicBezTo>
                    <a:pt x="7972" y="2521"/>
                    <a:pt x="7751" y="2237"/>
                    <a:pt x="7562" y="2017"/>
                  </a:cubicBezTo>
                  <a:cubicBezTo>
                    <a:pt x="7216" y="2395"/>
                    <a:pt x="6743" y="2584"/>
                    <a:pt x="6239" y="2647"/>
                  </a:cubicBezTo>
                  <a:lnTo>
                    <a:pt x="6239" y="4380"/>
                  </a:lnTo>
                  <a:cubicBezTo>
                    <a:pt x="6239" y="4604"/>
                    <a:pt x="6043" y="4722"/>
                    <a:pt x="5851" y="4722"/>
                  </a:cubicBezTo>
                  <a:cubicBezTo>
                    <a:pt x="5665" y="4722"/>
                    <a:pt x="5483" y="4612"/>
                    <a:pt x="5483" y="4380"/>
                  </a:cubicBezTo>
                  <a:lnTo>
                    <a:pt x="5483" y="2647"/>
                  </a:lnTo>
                  <a:cubicBezTo>
                    <a:pt x="4979" y="2584"/>
                    <a:pt x="4506" y="2332"/>
                    <a:pt x="4160" y="2017"/>
                  </a:cubicBezTo>
                  <a:cubicBezTo>
                    <a:pt x="3908" y="2237"/>
                    <a:pt x="3750" y="2521"/>
                    <a:pt x="3624" y="2773"/>
                  </a:cubicBezTo>
                  <a:cubicBezTo>
                    <a:pt x="3466" y="2584"/>
                    <a:pt x="3277" y="2426"/>
                    <a:pt x="3057" y="2300"/>
                  </a:cubicBezTo>
                  <a:cubicBezTo>
                    <a:pt x="3277" y="2080"/>
                    <a:pt x="3435" y="1733"/>
                    <a:pt x="3435" y="1355"/>
                  </a:cubicBezTo>
                  <a:cubicBezTo>
                    <a:pt x="3435" y="599"/>
                    <a:pt x="2805" y="1"/>
                    <a:pt x="20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560;g1712c378ad9_1_164">
            <a:extLst>
              <a:ext uri="{FF2B5EF4-FFF2-40B4-BE49-F238E27FC236}">
                <a16:creationId xmlns:a16="http://schemas.microsoft.com/office/drawing/2014/main" id="{2F494730-1937-482C-E796-EBB4568E283E}"/>
              </a:ext>
            </a:extLst>
          </p:cNvPr>
          <p:cNvSpPr txBox="1"/>
          <p:nvPr/>
        </p:nvSpPr>
        <p:spPr>
          <a:xfrm>
            <a:off x="13792346" y="2106358"/>
            <a:ext cx="31419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Objetivo transversal 1.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1" u="none" strike="noStrike" cap="none" dirty="0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Transformación cultural y acciones de gobernanza.</a:t>
            </a:r>
            <a:endParaRPr sz="1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562;g1712c378ad9_1_164">
            <a:extLst>
              <a:ext uri="{FF2B5EF4-FFF2-40B4-BE49-F238E27FC236}">
                <a16:creationId xmlns:a16="http://schemas.microsoft.com/office/drawing/2014/main" id="{A305DB02-D9BC-AF84-9F01-08B6E937F712}"/>
              </a:ext>
            </a:extLst>
          </p:cNvPr>
          <p:cNvSpPr txBox="1"/>
          <p:nvPr/>
        </p:nvSpPr>
        <p:spPr>
          <a:xfrm>
            <a:off x="13752548" y="4764473"/>
            <a:ext cx="31815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Objetivo transversal 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Ciencia, tecnología, información e innovación.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Google Shape;578;g1712c378ad9_1_164">
            <a:extLst>
              <a:ext uri="{FF2B5EF4-FFF2-40B4-BE49-F238E27FC236}">
                <a16:creationId xmlns:a16="http://schemas.microsoft.com/office/drawing/2014/main" id="{8593DDC7-C069-AE46-C6B5-B3AAAA41DEDE}"/>
              </a:ext>
            </a:extLst>
          </p:cNvPr>
          <p:cNvGrpSpPr/>
          <p:nvPr/>
        </p:nvGrpSpPr>
        <p:grpSpPr>
          <a:xfrm>
            <a:off x="13032256" y="2610870"/>
            <a:ext cx="453592" cy="447224"/>
            <a:chOff x="3860400" y="3955025"/>
            <a:chExt cx="296175" cy="296175"/>
          </a:xfrm>
          <a:solidFill>
            <a:schemeClr val="accent6">
              <a:lumMod val="75000"/>
            </a:schemeClr>
          </a:solidFill>
        </p:grpSpPr>
        <p:sp>
          <p:nvSpPr>
            <p:cNvPr id="79" name="Google Shape;579;g1712c378ad9_1_164">
              <a:extLst>
                <a:ext uri="{FF2B5EF4-FFF2-40B4-BE49-F238E27FC236}">
                  <a16:creationId xmlns:a16="http://schemas.microsoft.com/office/drawing/2014/main" id="{3770EA39-AAC5-9224-A7EB-D5F63FBF852B}"/>
                </a:ext>
              </a:extLst>
            </p:cNvPr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580;g1712c378ad9_1_164">
              <a:extLst>
                <a:ext uri="{FF2B5EF4-FFF2-40B4-BE49-F238E27FC236}">
                  <a16:creationId xmlns:a16="http://schemas.microsoft.com/office/drawing/2014/main" id="{B99F5A66-D1D3-BC6E-C11B-74072C82F93C}"/>
                </a:ext>
              </a:extLst>
            </p:cNvPr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581;g1712c378ad9_1_164">
              <a:extLst>
                <a:ext uri="{FF2B5EF4-FFF2-40B4-BE49-F238E27FC236}">
                  <a16:creationId xmlns:a16="http://schemas.microsoft.com/office/drawing/2014/main" id="{278DA0B8-C8CE-AD5C-7B34-6F4179B0B59C}"/>
                </a:ext>
              </a:extLst>
            </p:cNvPr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582;g1712c378ad9_1_164">
              <a:extLst>
                <a:ext uri="{FF2B5EF4-FFF2-40B4-BE49-F238E27FC236}">
                  <a16:creationId xmlns:a16="http://schemas.microsoft.com/office/drawing/2014/main" id="{84DCFF28-5A3D-2C76-A02A-03EFE223EA2E}"/>
                </a:ext>
              </a:extLst>
            </p:cNvPr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583;g1712c378ad9_1_164">
              <a:extLst>
                <a:ext uri="{FF2B5EF4-FFF2-40B4-BE49-F238E27FC236}">
                  <a16:creationId xmlns:a16="http://schemas.microsoft.com/office/drawing/2014/main" id="{7B366CED-E8E8-9F0D-9353-A47AA16C8403}"/>
                </a:ext>
              </a:extLst>
            </p:cNvPr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" name="Google Shape;587;g1712c378ad9_1_164">
            <a:extLst>
              <a:ext uri="{FF2B5EF4-FFF2-40B4-BE49-F238E27FC236}">
                <a16:creationId xmlns:a16="http://schemas.microsoft.com/office/drawing/2014/main" id="{D6DE187C-F16F-990C-BC88-E5EAE4FAB8BB}"/>
              </a:ext>
            </a:extLst>
          </p:cNvPr>
          <p:cNvGrpSpPr/>
          <p:nvPr/>
        </p:nvGrpSpPr>
        <p:grpSpPr>
          <a:xfrm>
            <a:off x="13139917" y="3991253"/>
            <a:ext cx="424159" cy="419659"/>
            <a:chOff x="-1182750" y="3962900"/>
            <a:chExt cx="294575" cy="291450"/>
          </a:xfrm>
          <a:solidFill>
            <a:schemeClr val="accent6">
              <a:lumMod val="75000"/>
            </a:schemeClr>
          </a:solidFill>
        </p:grpSpPr>
        <p:sp>
          <p:nvSpPr>
            <p:cNvPr id="85" name="Google Shape;588;g1712c378ad9_1_164">
              <a:extLst>
                <a:ext uri="{FF2B5EF4-FFF2-40B4-BE49-F238E27FC236}">
                  <a16:creationId xmlns:a16="http://schemas.microsoft.com/office/drawing/2014/main" id="{89E69AC1-BFE1-5AED-C73A-DA3B811F9D46}"/>
                </a:ext>
              </a:extLst>
            </p:cNvPr>
            <p:cNvSpPr/>
            <p:nvPr/>
          </p:nvSpPr>
          <p:spPr>
            <a:xfrm>
              <a:off x="-1078000" y="40306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589;g1712c378ad9_1_164">
              <a:extLst>
                <a:ext uri="{FF2B5EF4-FFF2-40B4-BE49-F238E27FC236}">
                  <a16:creationId xmlns:a16="http://schemas.microsoft.com/office/drawing/2014/main" id="{A88D6E7C-405F-1AC0-7090-48433A4F3178}"/>
                </a:ext>
              </a:extLst>
            </p:cNvPr>
            <p:cNvSpPr/>
            <p:nvPr/>
          </p:nvSpPr>
          <p:spPr>
            <a:xfrm>
              <a:off x="-1129200" y="4099950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6"/>
                    <a:pt x="158" y="694"/>
                    <a:pt x="347" y="694"/>
                  </a:cubicBezTo>
                  <a:cubicBezTo>
                    <a:pt x="536" y="694"/>
                    <a:pt x="693" y="536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590;g1712c378ad9_1_164">
              <a:extLst>
                <a:ext uri="{FF2B5EF4-FFF2-40B4-BE49-F238E27FC236}">
                  <a16:creationId xmlns:a16="http://schemas.microsoft.com/office/drawing/2014/main" id="{0B8A820D-4595-FEA7-3E41-295B1EBE2BEE}"/>
                </a:ext>
              </a:extLst>
            </p:cNvPr>
            <p:cNvSpPr/>
            <p:nvPr/>
          </p:nvSpPr>
          <p:spPr>
            <a:xfrm>
              <a:off x="-1009475" y="4081850"/>
              <a:ext cx="18125" cy="17350"/>
            </a:xfrm>
            <a:custGeom>
              <a:avLst/>
              <a:gdLst/>
              <a:ahLst/>
              <a:cxnLst/>
              <a:rect l="l" t="t" r="r" b="b"/>
              <a:pathLst>
                <a:path w="725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cubicBezTo>
                    <a:pt x="567" y="693"/>
                    <a:pt x="725" y="536"/>
                    <a:pt x="725" y="347"/>
                  </a:cubicBezTo>
                  <a:cubicBezTo>
                    <a:pt x="725" y="158"/>
                    <a:pt x="567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591;g1712c378ad9_1_164">
              <a:extLst>
                <a:ext uri="{FF2B5EF4-FFF2-40B4-BE49-F238E27FC236}">
                  <a16:creationId xmlns:a16="http://schemas.microsoft.com/office/drawing/2014/main" id="{878EDDB7-EEF7-55E8-7924-174A50B8C8AD}"/>
                </a:ext>
              </a:extLst>
            </p:cNvPr>
            <p:cNvSpPr/>
            <p:nvPr/>
          </p:nvSpPr>
          <p:spPr>
            <a:xfrm>
              <a:off x="-1182750" y="4168475"/>
              <a:ext cx="292225" cy="34675"/>
            </a:xfrm>
            <a:custGeom>
              <a:avLst/>
              <a:gdLst/>
              <a:ahLst/>
              <a:cxnLst/>
              <a:rect l="l" t="t" r="r" b="b"/>
              <a:pathLst>
                <a:path w="11689" h="1387" extrusionOk="0">
                  <a:moveTo>
                    <a:pt x="0" y="1"/>
                  </a:moveTo>
                  <a:lnTo>
                    <a:pt x="0" y="347"/>
                  </a:lnTo>
                  <a:lnTo>
                    <a:pt x="63" y="347"/>
                  </a:lnTo>
                  <a:cubicBezTo>
                    <a:pt x="63" y="914"/>
                    <a:pt x="504" y="1387"/>
                    <a:pt x="1071" y="1387"/>
                  </a:cubicBezTo>
                  <a:lnTo>
                    <a:pt x="10680" y="1387"/>
                  </a:lnTo>
                  <a:cubicBezTo>
                    <a:pt x="11247" y="1387"/>
                    <a:pt x="11688" y="914"/>
                    <a:pt x="11688" y="347"/>
                  </a:cubicBezTo>
                  <a:lnTo>
                    <a:pt x="116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592;g1712c378ad9_1_164">
              <a:extLst>
                <a:ext uri="{FF2B5EF4-FFF2-40B4-BE49-F238E27FC236}">
                  <a16:creationId xmlns:a16="http://schemas.microsoft.com/office/drawing/2014/main" id="{BAB4012E-5F09-FE56-1665-EFD2F0C856A3}"/>
                </a:ext>
              </a:extLst>
            </p:cNvPr>
            <p:cNvSpPr/>
            <p:nvPr/>
          </p:nvSpPr>
          <p:spPr>
            <a:xfrm>
              <a:off x="-1117400" y="4220475"/>
              <a:ext cx="161500" cy="33875"/>
            </a:xfrm>
            <a:custGeom>
              <a:avLst/>
              <a:gdLst/>
              <a:ahLst/>
              <a:cxnLst/>
              <a:rect l="l" t="t" r="r" b="b"/>
              <a:pathLst>
                <a:path w="6460" h="1355" extrusionOk="0">
                  <a:moveTo>
                    <a:pt x="1513" y="0"/>
                  </a:moveTo>
                  <a:lnTo>
                    <a:pt x="1356" y="693"/>
                  </a:lnTo>
                  <a:lnTo>
                    <a:pt x="474" y="693"/>
                  </a:lnTo>
                  <a:cubicBezTo>
                    <a:pt x="32" y="693"/>
                    <a:pt x="1" y="1355"/>
                    <a:pt x="474" y="1355"/>
                  </a:cubicBezTo>
                  <a:lnTo>
                    <a:pt x="5924" y="1355"/>
                  </a:lnTo>
                  <a:cubicBezTo>
                    <a:pt x="6459" y="1355"/>
                    <a:pt x="6459" y="693"/>
                    <a:pt x="5987" y="693"/>
                  </a:cubicBezTo>
                  <a:lnTo>
                    <a:pt x="5073" y="693"/>
                  </a:lnTo>
                  <a:lnTo>
                    <a:pt x="49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593;g1712c378ad9_1_164">
              <a:extLst>
                <a:ext uri="{FF2B5EF4-FFF2-40B4-BE49-F238E27FC236}">
                  <a16:creationId xmlns:a16="http://schemas.microsoft.com/office/drawing/2014/main" id="{4291A2DD-9689-308D-D608-22696B1E7F10}"/>
                </a:ext>
              </a:extLst>
            </p:cNvPr>
            <p:cNvSpPr/>
            <p:nvPr/>
          </p:nvSpPr>
          <p:spPr>
            <a:xfrm>
              <a:off x="-958300" y="4014100"/>
              <a:ext cx="18150" cy="17350"/>
            </a:xfrm>
            <a:custGeom>
              <a:avLst/>
              <a:gdLst/>
              <a:ahLst/>
              <a:cxnLst/>
              <a:rect l="l" t="t" r="r" b="b"/>
              <a:pathLst>
                <a:path w="726" h="694" extrusionOk="0">
                  <a:moveTo>
                    <a:pt x="348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8" y="694"/>
                  </a:cubicBezTo>
                  <a:cubicBezTo>
                    <a:pt x="568" y="694"/>
                    <a:pt x="726" y="536"/>
                    <a:pt x="726" y="347"/>
                  </a:cubicBezTo>
                  <a:cubicBezTo>
                    <a:pt x="726" y="158"/>
                    <a:pt x="568" y="1"/>
                    <a:pt x="34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594;g1712c378ad9_1_164">
              <a:extLst>
                <a:ext uri="{FF2B5EF4-FFF2-40B4-BE49-F238E27FC236}">
                  <a16:creationId xmlns:a16="http://schemas.microsoft.com/office/drawing/2014/main" id="{52593708-DB7A-83D9-5AE0-1D46EBF184D0}"/>
                </a:ext>
              </a:extLst>
            </p:cNvPr>
            <p:cNvSpPr/>
            <p:nvPr/>
          </p:nvSpPr>
          <p:spPr>
            <a:xfrm>
              <a:off x="-1180400" y="3962900"/>
              <a:ext cx="292225" cy="188275"/>
            </a:xfrm>
            <a:custGeom>
              <a:avLst/>
              <a:gdLst/>
              <a:ahLst/>
              <a:cxnLst/>
              <a:rect l="l" t="t" r="r" b="b"/>
              <a:pathLst>
                <a:path w="11689" h="7531" extrusionOk="0">
                  <a:moveTo>
                    <a:pt x="9232" y="1324"/>
                  </a:moveTo>
                  <a:cubicBezTo>
                    <a:pt x="9799" y="1324"/>
                    <a:pt x="10271" y="1797"/>
                    <a:pt x="10271" y="2364"/>
                  </a:cubicBezTo>
                  <a:cubicBezTo>
                    <a:pt x="10271" y="2922"/>
                    <a:pt x="9822" y="3391"/>
                    <a:pt x="9247" y="3391"/>
                  </a:cubicBezTo>
                  <a:cubicBezTo>
                    <a:pt x="9140" y="3391"/>
                    <a:pt x="9029" y="3375"/>
                    <a:pt x="8916" y="3341"/>
                  </a:cubicBezTo>
                  <a:lnTo>
                    <a:pt x="8034" y="4538"/>
                  </a:lnTo>
                  <a:cubicBezTo>
                    <a:pt x="8507" y="5199"/>
                    <a:pt x="7971" y="6144"/>
                    <a:pt x="7152" y="6144"/>
                  </a:cubicBezTo>
                  <a:cubicBezTo>
                    <a:pt x="6491" y="6144"/>
                    <a:pt x="5987" y="5514"/>
                    <a:pt x="6176" y="4790"/>
                  </a:cubicBezTo>
                  <a:lnTo>
                    <a:pt x="4978" y="3908"/>
                  </a:lnTo>
                  <a:cubicBezTo>
                    <a:pt x="4839" y="4007"/>
                    <a:pt x="4661" y="4069"/>
                    <a:pt x="4470" y="4069"/>
                  </a:cubicBezTo>
                  <a:cubicBezTo>
                    <a:pt x="4359" y="4069"/>
                    <a:pt x="4243" y="4048"/>
                    <a:pt x="4128" y="4002"/>
                  </a:cubicBezTo>
                  <a:lnTo>
                    <a:pt x="3214" y="5199"/>
                  </a:lnTo>
                  <a:cubicBezTo>
                    <a:pt x="3340" y="5357"/>
                    <a:pt x="3372" y="5546"/>
                    <a:pt x="3372" y="5735"/>
                  </a:cubicBezTo>
                  <a:cubicBezTo>
                    <a:pt x="3372" y="6302"/>
                    <a:pt x="2899" y="6775"/>
                    <a:pt x="2363" y="6775"/>
                  </a:cubicBezTo>
                  <a:cubicBezTo>
                    <a:pt x="1796" y="6775"/>
                    <a:pt x="1324" y="6302"/>
                    <a:pt x="1324" y="5735"/>
                  </a:cubicBezTo>
                  <a:cubicBezTo>
                    <a:pt x="1324" y="5199"/>
                    <a:pt x="1796" y="4727"/>
                    <a:pt x="2363" y="4727"/>
                  </a:cubicBezTo>
                  <a:cubicBezTo>
                    <a:pt x="2489" y="4727"/>
                    <a:pt x="2552" y="4758"/>
                    <a:pt x="2678" y="4758"/>
                  </a:cubicBezTo>
                  <a:lnTo>
                    <a:pt x="3592" y="3593"/>
                  </a:lnTo>
                  <a:cubicBezTo>
                    <a:pt x="3120" y="2899"/>
                    <a:pt x="3624" y="1954"/>
                    <a:pt x="4443" y="1954"/>
                  </a:cubicBezTo>
                  <a:cubicBezTo>
                    <a:pt x="5104" y="1954"/>
                    <a:pt x="5640" y="2584"/>
                    <a:pt x="5419" y="3309"/>
                  </a:cubicBezTo>
                  <a:lnTo>
                    <a:pt x="6617" y="4223"/>
                  </a:lnTo>
                  <a:cubicBezTo>
                    <a:pt x="6766" y="4116"/>
                    <a:pt x="6959" y="4038"/>
                    <a:pt x="7165" y="4038"/>
                  </a:cubicBezTo>
                  <a:cubicBezTo>
                    <a:pt x="7264" y="4038"/>
                    <a:pt x="7365" y="4056"/>
                    <a:pt x="7467" y="4097"/>
                  </a:cubicBezTo>
                  <a:lnTo>
                    <a:pt x="8381" y="2899"/>
                  </a:lnTo>
                  <a:cubicBezTo>
                    <a:pt x="8255" y="2742"/>
                    <a:pt x="8223" y="2553"/>
                    <a:pt x="8223" y="2364"/>
                  </a:cubicBezTo>
                  <a:cubicBezTo>
                    <a:pt x="8223" y="1797"/>
                    <a:pt x="8696" y="1324"/>
                    <a:pt x="9232" y="1324"/>
                  </a:cubicBezTo>
                  <a:close/>
                  <a:moveTo>
                    <a:pt x="1009" y="1"/>
                  </a:moveTo>
                  <a:cubicBezTo>
                    <a:pt x="473" y="1"/>
                    <a:pt x="1" y="474"/>
                    <a:pt x="1" y="1009"/>
                  </a:cubicBezTo>
                  <a:lnTo>
                    <a:pt x="1" y="7531"/>
                  </a:lnTo>
                  <a:lnTo>
                    <a:pt x="11689" y="7531"/>
                  </a:lnTo>
                  <a:lnTo>
                    <a:pt x="11689" y="1009"/>
                  </a:lnTo>
                  <a:cubicBezTo>
                    <a:pt x="11657" y="411"/>
                    <a:pt x="11185" y="1"/>
                    <a:pt x="106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595;g1712c378ad9_1_164">
            <a:extLst>
              <a:ext uri="{FF2B5EF4-FFF2-40B4-BE49-F238E27FC236}">
                <a16:creationId xmlns:a16="http://schemas.microsoft.com/office/drawing/2014/main" id="{9B92B1DE-BD96-A51E-F28B-8FBCBEF3D37C}"/>
              </a:ext>
            </a:extLst>
          </p:cNvPr>
          <p:cNvGrpSpPr/>
          <p:nvPr/>
        </p:nvGrpSpPr>
        <p:grpSpPr>
          <a:xfrm>
            <a:off x="12514474" y="5257808"/>
            <a:ext cx="421927" cy="419371"/>
            <a:chOff x="-6689825" y="3992050"/>
            <a:chExt cx="293025" cy="291250"/>
          </a:xfrm>
          <a:solidFill>
            <a:schemeClr val="accent6">
              <a:lumMod val="75000"/>
            </a:schemeClr>
          </a:solidFill>
        </p:grpSpPr>
        <p:sp>
          <p:nvSpPr>
            <p:cNvPr id="93" name="Google Shape;596;g1712c378ad9_1_164">
              <a:extLst>
                <a:ext uri="{FF2B5EF4-FFF2-40B4-BE49-F238E27FC236}">
                  <a16:creationId xmlns:a16="http://schemas.microsoft.com/office/drawing/2014/main" id="{0806EE00-5D5B-3BF8-9890-76B1F5582559}"/>
                </a:ext>
              </a:extLst>
            </p:cNvPr>
            <p:cNvSpPr/>
            <p:nvPr/>
          </p:nvSpPr>
          <p:spPr>
            <a:xfrm>
              <a:off x="-6547275" y="3992050"/>
              <a:ext cx="30750" cy="65400"/>
            </a:xfrm>
            <a:custGeom>
              <a:avLst/>
              <a:gdLst/>
              <a:ahLst/>
              <a:cxnLst/>
              <a:rect l="l" t="t" r="r" b="b"/>
              <a:pathLst>
                <a:path w="1230" h="2616" extrusionOk="0">
                  <a:moveTo>
                    <a:pt x="1229" y="1"/>
                  </a:moveTo>
                  <a:cubicBezTo>
                    <a:pt x="757" y="379"/>
                    <a:pt x="284" y="1355"/>
                    <a:pt x="1" y="2616"/>
                  </a:cubicBezTo>
                  <a:lnTo>
                    <a:pt x="1229" y="2616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597;g1712c378ad9_1_164">
              <a:extLst>
                <a:ext uri="{FF2B5EF4-FFF2-40B4-BE49-F238E27FC236}">
                  <a16:creationId xmlns:a16="http://schemas.microsoft.com/office/drawing/2014/main" id="{B69CA1CC-55F4-5053-CA46-305BCDA679ED}"/>
                </a:ext>
              </a:extLst>
            </p:cNvPr>
            <p:cNvSpPr/>
            <p:nvPr/>
          </p:nvSpPr>
          <p:spPr>
            <a:xfrm>
              <a:off x="-6547275" y="4143275"/>
              <a:ext cx="30750" cy="64600"/>
            </a:xfrm>
            <a:custGeom>
              <a:avLst/>
              <a:gdLst/>
              <a:ahLst/>
              <a:cxnLst/>
              <a:rect l="l" t="t" r="r" b="b"/>
              <a:pathLst>
                <a:path w="1230" h="2584" extrusionOk="0">
                  <a:moveTo>
                    <a:pt x="1" y="1"/>
                  </a:moveTo>
                  <a:cubicBezTo>
                    <a:pt x="284" y="1261"/>
                    <a:pt x="757" y="2237"/>
                    <a:pt x="1229" y="2584"/>
                  </a:cubicBez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598;g1712c378ad9_1_164">
              <a:extLst>
                <a:ext uri="{FF2B5EF4-FFF2-40B4-BE49-F238E27FC236}">
                  <a16:creationId xmlns:a16="http://schemas.microsoft.com/office/drawing/2014/main" id="{B9C062DF-1031-F35E-2A15-FCD6A42466E3}"/>
                </a:ext>
              </a:extLst>
            </p:cNvPr>
            <p:cNvSpPr/>
            <p:nvPr/>
          </p:nvSpPr>
          <p:spPr>
            <a:xfrm>
              <a:off x="-6551200" y="4073975"/>
              <a:ext cx="34675" cy="51200"/>
            </a:xfrm>
            <a:custGeom>
              <a:avLst/>
              <a:gdLst/>
              <a:ahLst/>
              <a:cxnLst/>
              <a:rect l="l" t="t" r="r" b="b"/>
              <a:pathLst>
                <a:path w="1387" h="2048" extrusionOk="0">
                  <a:moveTo>
                    <a:pt x="63" y="0"/>
                  </a:moveTo>
                  <a:cubicBezTo>
                    <a:pt x="0" y="725"/>
                    <a:pt x="0" y="1355"/>
                    <a:pt x="63" y="2048"/>
                  </a:cubicBezTo>
                  <a:lnTo>
                    <a:pt x="1386" y="2048"/>
                  </a:lnTo>
                  <a:lnTo>
                    <a:pt x="13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599;g1712c378ad9_1_164">
              <a:extLst>
                <a:ext uri="{FF2B5EF4-FFF2-40B4-BE49-F238E27FC236}">
                  <a16:creationId xmlns:a16="http://schemas.microsoft.com/office/drawing/2014/main" id="{0D11C1A4-8D21-74E2-6E7F-17CFC02DB1B1}"/>
                </a:ext>
              </a:extLst>
            </p:cNvPr>
            <p:cNvSpPr/>
            <p:nvPr/>
          </p:nvSpPr>
          <p:spPr>
            <a:xfrm>
              <a:off x="-6475600" y="3994425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1" y="0"/>
                  </a:moveTo>
                  <a:cubicBezTo>
                    <a:pt x="442" y="630"/>
                    <a:pt x="757" y="1512"/>
                    <a:pt x="946" y="2521"/>
                  </a:cubicBezTo>
                  <a:lnTo>
                    <a:pt x="2805" y="2521"/>
                  </a:lnTo>
                  <a:cubicBezTo>
                    <a:pt x="2301" y="1292"/>
                    <a:pt x="1261" y="347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600;g1712c378ad9_1_164">
              <a:extLst>
                <a:ext uri="{FF2B5EF4-FFF2-40B4-BE49-F238E27FC236}">
                  <a16:creationId xmlns:a16="http://schemas.microsoft.com/office/drawing/2014/main" id="{324D4916-CD83-8DA5-669A-28CBA5FA8613}"/>
                </a:ext>
              </a:extLst>
            </p:cNvPr>
            <p:cNvSpPr/>
            <p:nvPr/>
          </p:nvSpPr>
          <p:spPr>
            <a:xfrm>
              <a:off x="-6449600" y="4073975"/>
              <a:ext cx="52800" cy="51200"/>
            </a:xfrm>
            <a:custGeom>
              <a:avLst/>
              <a:gdLst/>
              <a:ahLst/>
              <a:cxnLst/>
              <a:rect l="l" t="t" r="r" b="b"/>
              <a:pathLst>
                <a:path w="2112" h="2048" extrusionOk="0">
                  <a:moveTo>
                    <a:pt x="0" y="0"/>
                  </a:moveTo>
                  <a:cubicBezTo>
                    <a:pt x="63" y="725"/>
                    <a:pt x="63" y="1355"/>
                    <a:pt x="0" y="2048"/>
                  </a:cubicBezTo>
                  <a:lnTo>
                    <a:pt x="1954" y="2048"/>
                  </a:lnTo>
                  <a:cubicBezTo>
                    <a:pt x="2048" y="1733"/>
                    <a:pt x="2080" y="1386"/>
                    <a:pt x="2080" y="1040"/>
                  </a:cubicBezTo>
                  <a:cubicBezTo>
                    <a:pt x="2111" y="662"/>
                    <a:pt x="2048" y="347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601;g1712c378ad9_1_164">
              <a:extLst>
                <a:ext uri="{FF2B5EF4-FFF2-40B4-BE49-F238E27FC236}">
                  <a16:creationId xmlns:a16="http://schemas.microsoft.com/office/drawing/2014/main" id="{1EABF805-D4DB-6182-27D7-50D64317E60C}"/>
                </a:ext>
              </a:extLst>
            </p:cNvPr>
            <p:cNvSpPr/>
            <p:nvPr/>
          </p:nvSpPr>
          <p:spPr>
            <a:xfrm>
              <a:off x="-6500000" y="3992050"/>
              <a:ext cx="30725" cy="65400"/>
            </a:xfrm>
            <a:custGeom>
              <a:avLst/>
              <a:gdLst/>
              <a:ahLst/>
              <a:cxnLst/>
              <a:rect l="l" t="t" r="r" b="b"/>
              <a:pathLst>
                <a:path w="1229" h="2616" extrusionOk="0">
                  <a:moveTo>
                    <a:pt x="0" y="1"/>
                  </a:moveTo>
                  <a:lnTo>
                    <a:pt x="0" y="2616"/>
                  </a:lnTo>
                  <a:lnTo>
                    <a:pt x="1229" y="2616"/>
                  </a:lnTo>
                  <a:cubicBezTo>
                    <a:pt x="977" y="1355"/>
                    <a:pt x="473" y="379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602;g1712c378ad9_1_164">
              <a:extLst>
                <a:ext uri="{FF2B5EF4-FFF2-40B4-BE49-F238E27FC236}">
                  <a16:creationId xmlns:a16="http://schemas.microsoft.com/office/drawing/2014/main" id="{270D3778-37FB-D5F0-76D9-65A0DE321A7B}"/>
                </a:ext>
              </a:extLst>
            </p:cNvPr>
            <p:cNvSpPr/>
            <p:nvPr/>
          </p:nvSpPr>
          <p:spPr>
            <a:xfrm>
              <a:off x="-6500000" y="4143275"/>
              <a:ext cx="30725" cy="64600"/>
            </a:xfrm>
            <a:custGeom>
              <a:avLst/>
              <a:gdLst/>
              <a:ahLst/>
              <a:cxnLst/>
              <a:rect l="l" t="t" r="r" b="b"/>
              <a:pathLst>
                <a:path w="1229" h="2584" extrusionOk="0">
                  <a:moveTo>
                    <a:pt x="0" y="1"/>
                  </a:moveTo>
                  <a:lnTo>
                    <a:pt x="0" y="2584"/>
                  </a:lnTo>
                  <a:cubicBezTo>
                    <a:pt x="473" y="2237"/>
                    <a:pt x="945" y="1261"/>
                    <a:pt x="12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603;g1712c378ad9_1_164">
              <a:extLst>
                <a:ext uri="{FF2B5EF4-FFF2-40B4-BE49-F238E27FC236}">
                  <a16:creationId xmlns:a16="http://schemas.microsoft.com/office/drawing/2014/main" id="{E43989FB-2658-B096-5D07-238F2CD25E6F}"/>
                </a:ext>
              </a:extLst>
            </p:cNvPr>
            <p:cNvSpPr/>
            <p:nvPr/>
          </p:nvSpPr>
          <p:spPr>
            <a:xfrm>
              <a:off x="-6689825" y="4141700"/>
              <a:ext cx="149675" cy="141600"/>
            </a:xfrm>
            <a:custGeom>
              <a:avLst/>
              <a:gdLst/>
              <a:ahLst/>
              <a:cxnLst/>
              <a:rect l="l" t="t" r="r" b="b"/>
              <a:pathLst>
                <a:path w="5987" h="5664" extrusionOk="0">
                  <a:moveTo>
                    <a:pt x="3182" y="1"/>
                  </a:moveTo>
                  <a:cubicBezTo>
                    <a:pt x="3371" y="442"/>
                    <a:pt x="3623" y="851"/>
                    <a:pt x="3938" y="1198"/>
                  </a:cubicBezTo>
                  <a:lnTo>
                    <a:pt x="3088" y="2017"/>
                  </a:lnTo>
                  <a:cubicBezTo>
                    <a:pt x="2946" y="1946"/>
                    <a:pt x="2791" y="1911"/>
                    <a:pt x="2638" y="1911"/>
                  </a:cubicBezTo>
                  <a:cubicBezTo>
                    <a:pt x="2382" y="1911"/>
                    <a:pt x="2131" y="2009"/>
                    <a:pt x="1954" y="2206"/>
                  </a:cubicBezTo>
                  <a:lnTo>
                    <a:pt x="378" y="3907"/>
                  </a:lnTo>
                  <a:cubicBezTo>
                    <a:pt x="0" y="4317"/>
                    <a:pt x="0" y="4978"/>
                    <a:pt x="378" y="5356"/>
                  </a:cubicBezTo>
                  <a:cubicBezTo>
                    <a:pt x="583" y="5561"/>
                    <a:pt x="851" y="5664"/>
                    <a:pt x="1115" y="5664"/>
                  </a:cubicBezTo>
                  <a:cubicBezTo>
                    <a:pt x="1379" y="5664"/>
                    <a:pt x="1639" y="5561"/>
                    <a:pt x="1828" y="5356"/>
                  </a:cubicBezTo>
                  <a:lnTo>
                    <a:pt x="3403" y="3687"/>
                  </a:lnTo>
                  <a:cubicBezTo>
                    <a:pt x="3718" y="3372"/>
                    <a:pt x="3781" y="2899"/>
                    <a:pt x="3623" y="2521"/>
                  </a:cubicBezTo>
                  <a:lnTo>
                    <a:pt x="4443" y="1702"/>
                  </a:lnTo>
                  <a:cubicBezTo>
                    <a:pt x="4821" y="2111"/>
                    <a:pt x="5388" y="2426"/>
                    <a:pt x="5986" y="2584"/>
                  </a:cubicBezTo>
                  <a:cubicBezTo>
                    <a:pt x="5545" y="1954"/>
                    <a:pt x="5230" y="1040"/>
                    <a:pt x="50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604;g1712c378ad9_1_164">
              <a:extLst>
                <a:ext uri="{FF2B5EF4-FFF2-40B4-BE49-F238E27FC236}">
                  <a16:creationId xmlns:a16="http://schemas.microsoft.com/office/drawing/2014/main" id="{46271DF4-6022-6601-2B31-309B28D82282}"/>
                </a:ext>
              </a:extLst>
            </p:cNvPr>
            <p:cNvSpPr/>
            <p:nvPr/>
          </p:nvSpPr>
          <p:spPr>
            <a:xfrm>
              <a:off x="-6475600" y="4141700"/>
              <a:ext cx="70125" cy="64600"/>
            </a:xfrm>
            <a:custGeom>
              <a:avLst/>
              <a:gdLst/>
              <a:ahLst/>
              <a:cxnLst/>
              <a:rect l="l" t="t" r="r" b="b"/>
              <a:pathLst>
                <a:path w="2805" h="2584" extrusionOk="0">
                  <a:moveTo>
                    <a:pt x="946" y="1"/>
                  </a:moveTo>
                  <a:cubicBezTo>
                    <a:pt x="757" y="1040"/>
                    <a:pt x="442" y="1954"/>
                    <a:pt x="1" y="2584"/>
                  </a:cubicBezTo>
                  <a:cubicBezTo>
                    <a:pt x="1261" y="2174"/>
                    <a:pt x="2301" y="1229"/>
                    <a:pt x="28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605;g1712c378ad9_1_164">
              <a:extLst>
                <a:ext uri="{FF2B5EF4-FFF2-40B4-BE49-F238E27FC236}">
                  <a16:creationId xmlns:a16="http://schemas.microsoft.com/office/drawing/2014/main" id="{513E05BD-04F6-B92E-4F1B-C88F89254C9F}"/>
                </a:ext>
              </a:extLst>
            </p:cNvPr>
            <p:cNvSpPr/>
            <p:nvPr/>
          </p:nvSpPr>
          <p:spPr>
            <a:xfrm>
              <a:off x="-6618950" y="4073975"/>
              <a:ext cx="52025" cy="51200"/>
            </a:xfrm>
            <a:custGeom>
              <a:avLst/>
              <a:gdLst/>
              <a:ahLst/>
              <a:cxnLst/>
              <a:rect l="l" t="t" r="r" b="b"/>
              <a:pathLst>
                <a:path w="2081" h="2048" extrusionOk="0">
                  <a:moveTo>
                    <a:pt x="95" y="0"/>
                  </a:moveTo>
                  <a:cubicBezTo>
                    <a:pt x="32" y="315"/>
                    <a:pt x="1" y="662"/>
                    <a:pt x="1" y="1040"/>
                  </a:cubicBezTo>
                  <a:cubicBezTo>
                    <a:pt x="1" y="1386"/>
                    <a:pt x="32" y="1733"/>
                    <a:pt x="95" y="2048"/>
                  </a:cubicBezTo>
                  <a:lnTo>
                    <a:pt x="2080" y="2048"/>
                  </a:lnTo>
                  <a:cubicBezTo>
                    <a:pt x="1986" y="1355"/>
                    <a:pt x="1986" y="725"/>
                    <a:pt x="20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606;g1712c378ad9_1_164">
              <a:extLst>
                <a:ext uri="{FF2B5EF4-FFF2-40B4-BE49-F238E27FC236}">
                  <a16:creationId xmlns:a16="http://schemas.microsoft.com/office/drawing/2014/main" id="{83AFD284-74E0-A74B-9AA9-7A328B4BD435}"/>
                </a:ext>
              </a:extLst>
            </p:cNvPr>
            <p:cNvSpPr/>
            <p:nvPr/>
          </p:nvSpPr>
          <p:spPr>
            <a:xfrm>
              <a:off x="-6610275" y="3992850"/>
              <a:ext cx="70125" cy="63025"/>
            </a:xfrm>
            <a:custGeom>
              <a:avLst/>
              <a:gdLst/>
              <a:ahLst/>
              <a:cxnLst/>
              <a:rect l="l" t="t" r="r" b="b"/>
              <a:pathLst>
                <a:path w="2805" h="2521" extrusionOk="0">
                  <a:moveTo>
                    <a:pt x="2804" y="0"/>
                  </a:moveTo>
                  <a:lnTo>
                    <a:pt x="2804" y="0"/>
                  </a:lnTo>
                  <a:cubicBezTo>
                    <a:pt x="1544" y="410"/>
                    <a:pt x="504" y="1355"/>
                    <a:pt x="0" y="2521"/>
                  </a:cubicBezTo>
                  <a:lnTo>
                    <a:pt x="1859" y="2521"/>
                  </a:lnTo>
                  <a:cubicBezTo>
                    <a:pt x="2017" y="1575"/>
                    <a:pt x="2363" y="693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607;g1712c378ad9_1_164">
              <a:extLst>
                <a:ext uri="{FF2B5EF4-FFF2-40B4-BE49-F238E27FC236}">
                  <a16:creationId xmlns:a16="http://schemas.microsoft.com/office/drawing/2014/main" id="{052FFAE0-5CE3-EC1B-D076-BC9FDB968474}"/>
                </a:ext>
              </a:extLst>
            </p:cNvPr>
            <p:cNvSpPr/>
            <p:nvPr/>
          </p:nvSpPr>
          <p:spPr>
            <a:xfrm>
              <a:off x="-6500000" y="4073975"/>
              <a:ext cx="35450" cy="51200"/>
            </a:xfrm>
            <a:custGeom>
              <a:avLst/>
              <a:gdLst/>
              <a:ahLst/>
              <a:cxnLst/>
              <a:rect l="l" t="t" r="r" b="b"/>
              <a:pathLst>
                <a:path w="1418" h="2048" extrusionOk="0">
                  <a:moveTo>
                    <a:pt x="0" y="0"/>
                  </a:moveTo>
                  <a:lnTo>
                    <a:pt x="0" y="2048"/>
                  </a:lnTo>
                  <a:lnTo>
                    <a:pt x="1292" y="2048"/>
                  </a:lnTo>
                  <a:cubicBezTo>
                    <a:pt x="1418" y="1355"/>
                    <a:pt x="1418" y="725"/>
                    <a:pt x="12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5" name="Google Shape;561;g1712c378ad9_1_164">
            <a:extLst>
              <a:ext uri="{FF2B5EF4-FFF2-40B4-BE49-F238E27FC236}">
                <a16:creationId xmlns:a16="http://schemas.microsoft.com/office/drawing/2014/main" id="{BF7B7708-2860-88E3-A76F-D50DEEE5E440}"/>
              </a:ext>
            </a:extLst>
          </p:cNvPr>
          <p:cNvSpPr txBox="1"/>
          <p:nvPr/>
        </p:nvSpPr>
        <p:spPr>
          <a:xfrm>
            <a:off x="13882143" y="3278305"/>
            <a:ext cx="3089163" cy="877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1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Objetivo transversal 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-ES" sz="1700" b="0" i="1" u="none" strike="noStrike" cap="none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Capacidad de planificación y gestión.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60961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3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837CCEA-A782-D532-B0E0-DE042C8A551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83" y="208228"/>
            <a:ext cx="1595120" cy="159512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E5BDC9B-F46A-4095-8911-4E5108B4B4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442" y="63631"/>
            <a:ext cx="2117598" cy="211759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95B7212-8093-AC8E-DF11-9B7D2CF0AAC7}"/>
              </a:ext>
            </a:extLst>
          </p:cNvPr>
          <p:cNvSpPr txBox="1"/>
          <p:nvPr/>
        </p:nvSpPr>
        <p:spPr>
          <a:xfrm>
            <a:off x="817881" y="785687"/>
            <a:ext cx="782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648545"/>
                </a:solidFill>
                <a:latin typeface="Arial Narrow" panose="020B0606020202030204" pitchFamily="34" charset="0"/>
              </a:rPr>
              <a:t>CONOCIENDO NUESTRO TOLIMA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A4B38C6-1DCC-6674-14C1-7B78D3B21267}"/>
              </a:ext>
            </a:extLst>
          </p:cNvPr>
          <p:cNvSpPr/>
          <p:nvPr/>
        </p:nvSpPr>
        <p:spPr>
          <a:xfrm>
            <a:off x="580470" y="794178"/>
            <a:ext cx="100251" cy="65650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166DC027-ACBB-31A6-61DD-6219C5769B5E}"/>
              </a:ext>
            </a:extLst>
          </p:cNvPr>
          <p:cNvCxnSpPr>
            <a:cxnSpLocks/>
          </p:cNvCxnSpPr>
          <p:nvPr/>
        </p:nvCxnSpPr>
        <p:spPr>
          <a:xfrm>
            <a:off x="906780" y="1450681"/>
            <a:ext cx="4234180" cy="0"/>
          </a:xfrm>
          <a:prstGeom prst="line">
            <a:avLst/>
          </a:prstGeom>
          <a:ln w="19050">
            <a:solidFill>
              <a:srgbClr val="6485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áfico 14" descr="Árbol de hoja caduca">
            <a:extLst>
              <a:ext uri="{FF2B5EF4-FFF2-40B4-BE49-F238E27FC236}">
                <a16:creationId xmlns:a16="http://schemas.microsoft.com/office/drawing/2014/main" id="{E9D3DA8C-1259-50AF-CED9-5D86974E3D1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928809" y="1012954"/>
            <a:ext cx="914400" cy="914400"/>
          </a:xfrm>
          <a:prstGeom prst="rect">
            <a:avLst/>
          </a:prstGeom>
        </p:spPr>
      </p:pic>
      <p:pic>
        <p:nvPicPr>
          <p:cNvPr id="17" name="Gráfico 16" descr="Colibrí">
            <a:extLst>
              <a:ext uri="{FF2B5EF4-FFF2-40B4-BE49-F238E27FC236}">
                <a16:creationId xmlns:a16="http://schemas.microsoft.com/office/drawing/2014/main" id="{1116EAC4-6DBE-1821-C59E-7382DE02AC6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90430" y="-305705"/>
            <a:ext cx="914400" cy="914400"/>
          </a:xfrm>
          <a:prstGeom prst="rect">
            <a:avLst/>
          </a:prstGeom>
        </p:spPr>
      </p:pic>
      <p:pic>
        <p:nvPicPr>
          <p:cNvPr id="19" name="Gráfico 18" descr="Grupo de personas">
            <a:extLst>
              <a:ext uri="{FF2B5EF4-FFF2-40B4-BE49-F238E27FC236}">
                <a16:creationId xmlns:a16="http://schemas.microsoft.com/office/drawing/2014/main" id="{9EE71155-FF7B-0524-FF38-B7A15346FEF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086271" y="-305705"/>
            <a:ext cx="914400" cy="914400"/>
          </a:xfrm>
          <a:prstGeom prst="rect">
            <a:avLst/>
          </a:prstGeom>
        </p:spPr>
      </p:pic>
      <p:pic>
        <p:nvPicPr>
          <p:cNvPr id="21" name="Gráfico 20" descr="Fábrica">
            <a:extLst>
              <a:ext uri="{FF2B5EF4-FFF2-40B4-BE49-F238E27FC236}">
                <a16:creationId xmlns:a16="http://schemas.microsoft.com/office/drawing/2014/main" id="{E09D1654-4086-5BD2-CC20-4D30F410212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355671" y="974818"/>
            <a:ext cx="914400" cy="914400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EBDA56CE-6525-8E9B-0F76-A49FF54D73D7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473" y="689068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8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772</Words>
  <Application>Microsoft Office PowerPoint</Application>
  <PresentationFormat>Panorámica</PresentationFormat>
  <Paragraphs>139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</dc:creator>
  <cp:lastModifiedBy>Andres Pinzon</cp:lastModifiedBy>
  <cp:revision>55</cp:revision>
  <dcterms:created xsi:type="dcterms:W3CDTF">2022-11-06T21:21:27Z</dcterms:created>
  <dcterms:modified xsi:type="dcterms:W3CDTF">2023-07-10T03:01:34Z</dcterms:modified>
</cp:coreProperties>
</file>