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84" r:id="rId3"/>
    <p:sldId id="302" r:id="rId4"/>
    <p:sldId id="304" r:id="rId5"/>
    <p:sldId id="303" r:id="rId6"/>
    <p:sldId id="277" r:id="rId7"/>
    <p:sldId id="263" r:id="rId8"/>
    <p:sldId id="287" r:id="rId9"/>
    <p:sldId id="286" r:id="rId10"/>
    <p:sldId id="288" r:id="rId11"/>
    <p:sldId id="258" r:id="rId12"/>
    <p:sldId id="259" r:id="rId13"/>
    <p:sldId id="270" r:id="rId14"/>
    <p:sldId id="264" r:id="rId15"/>
    <p:sldId id="273" r:id="rId16"/>
    <p:sldId id="265" r:id="rId17"/>
    <p:sldId id="274" r:id="rId18"/>
    <p:sldId id="275" r:id="rId19"/>
    <p:sldId id="278" r:id="rId20"/>
    <p:sldId id="289" r:id="rId21"/>
    <p:sldId id="276" r:id="rId22"/>
    <p:sldId id="292" r:id="rId23"/>
    <p:sldId id="293" r:id="rId24"/>
    <p:sldId id="291" r:id="rId25"/>
    <p:sldId id="306" r:id="rId26"/>
    <p:sldId id="307" r:id="rId27"/>
    <p:sldId id="308" r:id="rId28"/>
    <p:sldId id="294" r:id="rId29"/>
    <p:sldId id="295" r:id="rId30"/>
    <p:sldId id="281" r:id="rId31"/>
    <p:sldId id="280" r:id="rId32"/>
    <p:sldId id="299" r:id="rId33"/>
    <p:sldId id="296" r:id="rId34"/>
    <p:sldId id="297" r:id="rId35"/>
    <p:sldId id="300" r:id="rId36"/>
    <p:sldId id="282" r:id="rId37"/>
    <p:sldId id="283" r:id="rId38"/>
    <p:sldId id="305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/>
    <p:restoredTop sz="94674"/>
  </p:normalViewPr>
  <p:slideViewPr>
    <p:cSldViewPr snapToGrid="0">
      <p:cViewPr varScale="1">
        <p:scale>
          <a:sx n="68" d="100"/>
          <a:sy n="68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747B-AE98-A94E-B48C-A64C3F99561A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21B0-2A23-7349-BBBD-6F77D84172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7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21B0-2A23-7349-BBBD-6F77D841721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71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21B0-2A23-7349-BBBD-6F77D8417211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65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21B0-2A23-7349-BBBD-6F77D8417211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47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21B0-2A23-7349-BBBD-6F77D8417211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85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356CD-3D45-1015-72CC-A00C5140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777FF1-2304-2749-BFF2-FD3B9AF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DB2E7-01BE-D541-FFC2-6C032407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83CD7-AD73-57EF-4974-E7932077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F4B05B-5E79-A93B-2CF2-2CFBA4FE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74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40A98-EFE4-6D97-5D52-7BF89F01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1FCDDC-559C-51A9-308B-815CAC990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8FD24D-EF60-C0B6-7F6E-C88C822E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C3A49-EAF0-A212-BBF2-45E900AC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D9AE5-3523-0BCF-CD2A-EAE2AD9B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985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5C6222-5D55-5D97-5172-84AB7D4DD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D81015-4D9B-19DC-9940-F8905B507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569628-388F-0C9C-3C85-74E5ED84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3C38DB-97B5-4687-CAE1-93BADCD9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437D1A-DE12-74ED-8AE8-8608A983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020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F64FE-FAFB-BC6A-ADF5-96F59DC1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09DDB-B244-D165-9102-A58D69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5C6D6-B804-B5ED-C24D-99432E28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523A0-681E-82C0-C574-8ED107EA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6D8E65-C582-8C63-96D5-06309500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31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E3111-9890-2324-FF89-23B9B7F7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46B99-4D86-0827-0FCD-3C04AD9F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55827-591C-9C8C-CBDD-38E4AE0F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782A-372A-2098-01D3-D48B4B05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5FEE00-8A2E-E089-807E-1A495716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38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60271-FCC3-E67C-7D13-9E6F18BD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BE51A-B760-CC7D-6B25-544866D8E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6011B-1CB6-77E0-8B63-D8392E1D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F3D00-0F1E-EE1F-3AF8-94A49140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B18ED-EBDC-75EC-5D87-25DA3D8B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B0FA21-2899-0A3B-A42B-C4400C7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389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7DBFB-83CE-8E9D-C4BD-DEFFCEDE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309946-DF93-8B1D-BB0C-6C3D5313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19C699-758A-A64A-7C25-0DC0EA429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646596-CCF7-F754-CDC5-B1D6DC2FA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8E7BEC-5BC5-CD73-D9B3-434A44137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8220EE-1453-239D-7E4B-D33E9626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24D256-1DB2-ECF5-68DB-9A4AF221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4D734-C1C3-11E9-39F6-63D81A09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788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C2352-CC26-7262-6FC6-9BE5B5CD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0090F7-F67F-B7F4-8F8C-E8F58C04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448319-09A4-1D45-FBED-31CFF1FE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202DCC-62F4-F67D-848D-DC77615A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64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5FA4F4-B9DC-D1D8-B940-3D05AA2A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8F90A2-5D89-A650-D2DC-52427D9C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82AF09-932A-B1AC-A985-249C6030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0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1A298-557D-0FD5-64D5-D4A4CBD0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3B389-953F-9327-3418-E776B175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162469-FE22-3056-21D6-D40330551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5FABD3-EB6B-A6A6-FEDE-AC9E56A7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016D02-6BFC-A2E9-DFB2-6E87364E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20CA6B-CA16-EB3D-BAC4-E962B3E6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A9938-F416-523C-23A7-56E73C09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0A7C0D-7848-80D7-40DE-EE89CC914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79A776-D4F8-D8C9-3375-B59193A82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A43B23-4F86-4989-8048-CFEB05EE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21B83-9D72-4FA3-D325-A941538D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3F340A-680F-6203-D3F2-35788762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4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0ABE56-A5C6-703F-77DC-FC821B15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70DA4-E539-100B-2D8A-0859A1A0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91706-9B7C-5165-F551-6A229D9CB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336B-F611-3348-B9DC-0B67008317C3}" type="datetimeFigureOut">
              <a:rPr lang="es-CO" smtClean="0"/>
              <a:t>10/07/2023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2A2DF-809C-082C-D269-F97B45EB8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DC79F-00BC-54E9-925E-AA5102C83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E8A1-CBA6-D84E-BC7F-C9B9FEAE9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1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nuelrodriguezbecerra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www.stockholmresilience.org/images/200.50f686c4182e8f93c11933/1663679843942/freshwater%20pb%20azote%20202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2E4E5-B903-377D-2D82-10A400D48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789" y="1041400"/>
            <a:ext cx="10116620" cy="2387600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gestión ambiental en el Antropoceno</a:t>
            </a:r>
            <a:br>
              <a:rPr lang="es-E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Manuel Rodríguez Becerra</a:t>
            </a:r>
            <a:br>
              <a:rPr lang="es-ES" sz="3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Profesor Emérito, Universidad de los Andes</a:t>
            </a:r>
            <a:br>
              <a:rPr lang="es-CO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F16A58-2CC3-E185-C277-EC346E566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591" y="3612312"/>
            <a:ext cx="10448818" cy="1655762"/>
          </a:xfrm>
        </p:spPr>
        <p:txBody>
          <a:bodyPr>
            <a:normAutofit fontScale="47500" lnSpcReduction="20000"/>
          </a:bodyPr>
          <a:lstStyle/>
          <a:p>
            <a:r>
              <a:rPr lang="es-CO" sz="7600" b="1" dirty="0">
                <a:solidFill>
                  <a:schemeClr val="accent6">
                    <a:lumMod val="50000"/>
                  </a:schemeClr>
                </a:solidFill>
              </a:rPr>
              <a:t>Foro Nacional “Gestión Ambiental en los Territorios” </a:t>
            </a:r>
          </a:p>
          <a:p>
            <a:r>
              <a:rPr lang="es-CO" sz="5900" dirty="0"/>
              <a:t>Corporación Autónoma Regional del Tolima, </a:t>
            </a:r>
            <a:r>
              <a:rPr lang="es-CO" sz="5900" dirty="0" err="1"/>
              <a:t>Cortolima</a:t>
            </a:r>
            <a:endParaRPr lang="es-CO" sz="5900" dirty="0"/>
          </a:p>
          <a:p>
            <a:r>
              <a:rPr lang="es-CO" sz="5900" dirty="0"/>
              <a:t>Ibagué, julio 10, 2023</a:t>
            </a:r>
          </a:p>
        </p:txBody>
      </p:sp>
    </p:spTree>
    <p:extLst>
      <p:ext uri="{BB962C8B-B14F-4D97-AF65-F5344CB8AC3E}">
        <p14:creationId xmlns:p14="http://schemas.microsoft.com/office/powerpoint/2010/main" val="233640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4FCF9-2014-98B0-8EB3-9344FA25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5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Descarbonización de la economía: a nivel mundial y en Colombia</a:t>
            </a:r>
            <a:br>
              <a:rPr lang="es-CO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O" sz="4000" b="1" dirty="0"/>
              <a:t>Meta Acuerdo de París: no transgredir un incremento de 1.5ºC en relación con la era preindustrial</a:t>
            </a:r>
          </a:p>
        </p:txBody>
      </p:sp>
    </p:spTree>
    <p:extLst>
      <p:ext uri="{BB962C8B-B14F-4D97-AF65-F5344CB8AC3E}">
        <p14:creationId xmlns:p14="http://schemas.microsoft.com/office/powerpoint/2010/main" val="108366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B0255-3B37-5C79-6711-9F4972C6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9849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Lentitud en la descarbonización de la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B95BD-9E06-7B32-25D8-676CFFA7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7081" cy="4351338"/>
          </a:xfrm>
        </p:spPr>
        <p:txBody>
          <a:bodyPr>
            <a:noAutofit/>
          </a:bodyPr>
          <a:lstStyle/>
          <a:p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energías basadas en los combustibles fósiles  disminuyeron su participación, ubicada entre el 87 y el 90 % en el sistema energético mundial en 2002, al 83 % en 2022 </a:t>
            </a:r>
          </a:p>
          <a:p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persistencia de la deforestación en los países tropicales</a:t>
            </a:r>
            <a:r>
              <a:rPr lang="es-CO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lentitud explicada por diversas dificultades y obstáculos en los campos político, económico y tecnológico, como a continuación se explica con algún detalle.</a:t>
            </a:r>
          </a:p>
          <a:p>
            <a:r>
              <a:rPr lang="es-C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Colombia: emisión gases efecto invernadero 0.48% total mundial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0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">
            <a:extLst>
              <a:ext uri="{FF2B5EF4-FFF2-40B4-BE49-F238E27FC236}">
                <a16:creationId xmlns:a16="http://schemas.microsoft.com/office/drawing/2014/main" id="{C2F84466-1DEC-785C-DF17-249A7468E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/>
          <a:stretch/>
        </p:blipFill>
        <p:spPr bwMode="auto">
          <a:xfrm>
            <a:off x="945223" y="-30607"/>
            <a:ext cx="10017304" cy="6945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934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D4CB06-754A-FFFB-F1F9-6FF985EA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78" y="12708"/>
            <a:ext cx="9479622" cy="68452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3E1302-332A-9D0E-F6E3-5F47F6EF949C}"/>
              </a:ext>
            </a:extLst>
          </p:cNvPr>
          <p:cNvSpPr txBox="1"/>
          <p:nvPr/>
        </p:nvSpPr>
        <p:spPr>
          <a:xfrm>
            <a:off x="71920" y="1952090"/>
            <a:ext cx="2476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/>
              <a:t>EMISIONES </a:t>
            </a:r>
          </a:p>
          <a:p>
            <a:r>
              <a:rPr lang="es-CO" sz="3600" dirty="0"/>
              <a:t>GEI</a:t>
            </a:r>
          </a:p>
          <a:p>
            <a:r>
              <a:rPr lang="es-CO" sz="3600" dirty="0"/>
              <a:t>COLOMBIA</a:t>
            </a:r>
          </a:p>
          <a:p>
            <a:r>
              <a:rPr lang="es-CO" sz="2000" dirty="0"/>
              <a:t>Fuente: </a:t>
            </a:r>
            <a:r>
              <a:rPr lang="es-CO" sz="2000" dirty="0" err="1"/>
              <a:t>Ideam</a:t>
            </a:r>
            <a:r>
              <a:rPr lang="es-CO" sz="2000" dirty="0"/>
              <a:t>  2022</a:t>
            </a:r>
          </a:p>
        </p:txBody>
      </p:sp>
    </p:spTree>
    <p:extLst>
      <p:ext uri="{BB962C8B-B14F-4D97-AF65-F5344CB8AC3E}">
        <p14:creationId xmlns:p14="http://schemas.microsoft.com/office/powerpoint/2010/main" val="396704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68B40-E773-72AE-826D-C220CCD6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47" y="370440"/>
            <a:ext cx="11894049" cy="539001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  <a:t>Colombia: </a:t>
            </a:r>
            <a:b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  <a:t>estrategias descarbonización de la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C01045-6693-2432-E343-04D621F8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1119883"/>
            <a:ext cx="11332396" cy="5568594"/>
          </a:xfrm>
        </p:spPr>
        <p:txBody>
          <a:bodyPr>
            <a:normAutofit/>
          </a:bodyPr>
          <a:lstStyle/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(1) detener la deforestación; </a:t>
            </a:r>
          </a:p>
          <a:p>
            <a:pPr marL="0" indent="0">
              <a:buNone/>
            </a:pPr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 restauración masiva de bosques y  plantación masiva de bosques comerciales; </a:t>
            </a:r>
          </a:p>
          <a:p>
            <a:pPr marL="0" indent="0">
              <a:buNone/>
            </a:pPr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(3) transformación de los sistemas ganaderos mediante los sistemas silvopastoriles y  disminución del metano producto de la </a:t>
            </a:r>
            <a:r>
              <a:rPr lang="es-ES" sz="3200" dirty="0">
                <a:latin typeface="Arial" panose="020B0604020202020204" pitchFamily="34" charset="0"/>
                <a:ea typeface="Times New Roman" panose="02020603050405020304" pitchFamily="18" charset="0"/>
              </a:rPr>
              <a:t>fermentación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entérica del ganado mediante diversas tecnologías ya existentes y otras en desarrollo; </a:t>
            </a:r>
          </a:p>
          <a:p>
            <a:endParaRPr lang="es-E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0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4085F-5365-8033-EEDA-72944653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819"/>
            <a:ext cx="11784458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Colombia: estrategias descarbonización de la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62FCF-8861-CD46-BDC3-E0817CB6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382"/>
            <a:ext cx="10761324" cy="5403617"/>
          </a:xfrm>
        </p:spPr>
        <p:txBody>
          <a:bodyPr>
            <a:normAutofit/>
          </a:bodyPr>
          <a:lstStyle/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(4) transformar los cultivos agrícolas con miras a una menor emisión de gases de efecto invernadero;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(5) habilitar tierras para producir alimentos, en línea        con </a:t>
            </a:r>
            <a:r>
              <a:rPr lang="es-ES" sz="3200" dirty="0">
                <a:latin typeface="Arial" panose="020B0604020202020204" pitchFamily="34" charset="0"/>
                <a:ea typeface="Times New Roman" panose="02020603050405020304" pitchFamily="18" charset="0"/>
              </a:rPr>
              <a:t>(4)</a:t>
            </a:r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(6) uso de energías renovables no convencionales, en particular energía solar y eólica, en la generación de electricidad; con la exploración asociada de mejoras en la red y respaldo estacional;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617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2A3E5-FDC6-C260-3B5B-CC4C570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365125"/>
            <a:ext cx="11733088" cy="405437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Colombia: estrategias descarbonización de la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33E1D-471C-CB4E-E580-8E9D935D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31" y="1109609"/>
            <a:ext cx="11733088" cy="5517222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(7) establecimiento de pequeñas centrales hidroeléctricas para el almacenamiento estacional y la integración de energías renovables;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(8) una más amplia integración eléctrica a nivel nacional y con los países vecinos para protegerse contra las fluctuaciones estacionales y otros riesgos de variabilidad;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S" sz="3200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electrificación del transporte;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(10) electrificación de la industria;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606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E3DDC-5DF4-428D-A651-44263D7E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4" y="252110"/>
            <a:ext cx="11691991" cy="621194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Colombia: estrategias descarbonización de la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2F36A-7B89-0429-6D1E-A57CE663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497"/>
            <a:ext cx="10679130" cy="5902503"/>
          </a:xfrm>
        </p:spPr>
        <p:txBody>
          <a:bodyPr>
            <a:normAutofit fontScale="92500" lnSpcReduction="20000"/>
          </a:bodyPr>
          <a:lstStyle/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(11) aumentar el transporte público como un medio para limitar las emisiones del transporte y mejorar los estilos de vida urbanos;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(12) uso de la bioenergía y el gas en el transporte, como energías transitorias;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(13) la posibilidad de producción de energía nuclear en el </a:t>
            </a:r>
            <a:r>
              <a:rPr lang="es-E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mix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eléctrico; </a:t>
            </a:r>
          </a:p>
          <a:p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3200" dirty="0">
                <a:latin typeface="Arial" panose="020B0604020202020204" pitchFamily="34" charset="0"/>
              </a:rPr>
              <a:t>(14) aumentar eficiencia energética;</a:t>
            </a:r>
          </a:p>
          <a:p>
            <a:endParaRPr lang="es-ES" sz="3200" dirty="0">
              <a:latin typeface="Arial" panose="020B0604020202020204" pitchFamily="34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s-ES" sz="3200" dirty="0">
                <a:latin typeface="Arial" panose="020B0604020202020204" pitchFamily="34" charset="0"/>
              </a:rPr>
              <a:t>15</a:t>
            </a:r>
            <a:r>
              <a:rPr lang="es-E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CCUS como una opción para llegar al carbono neto cero. </a:t>
            </a:r>
          </a:p>
          <a:p>
            <a:endParaRPr lang="es-CO" sz="3200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133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0B936-4AAB-CA40-A887-A42E9D20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  <a:t>Consideraciones sobre la transición energética en Colombia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8EC99B-3ABC-7685-34E6-49A320DC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1825624"/>
            <a:ext cx="12027613" cy="4832029"/>
          </a:xfrm>
        </p:spPr>
        <p:txBody>
          <a:bodyPr>
            <a:normAutofit lnSpcReduction="10000"/>
          </a:bodyPr>
          <a:lstStyle/>
          <a:p>
            <a:r>
              <a:rPr lang="es-ES_tradn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Colombia debe aumentar el consumo de energía para que su economía crezca y como base para resolver problemas de equidad.</a:t>
            </a:r>
          </a:p>
          <a:p>
            <a:pPr lvl="1"/>
            <a:r>
              <a:rPr lang="es-ES_trad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Colombia: </a:t>
            </a:r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ES_trad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onsumo de energía eléctrica per cápita: 1320 kWh, 2014</a:t>
            </a:r>
          </a:p>
          <a:p>
            <a:pPr lvl="1"/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s-C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undo: </a:t>
            </a:r>
            <a:r>
              <a:rPr lang="es-C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C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onsumo per cápita llegó a </a:t>
            </a:r>
            <a:r>
              <a:rPr lang="es-ES_trad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3105 kWh </a:t>
            </a:r>
            <a:r>
              <a:rPr lang="es-C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el mismo año. </a:t>
            </a:r>
          </a:p>
          <a:p>
            <a:pPr marL="0" indent="0">
              <a:buNone/>
            </a:pPr>
            <a:r>
              <a:rPr lang="es-ES_trad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transición energética hace parte de la descarbonización de la economía</a:t>
            </a:r>
          </a:p>
          <a:p>
            <a:pPr lvl="1"/>
            <a:r>
              <a:rPr lang="es-ES_trad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59% de emisiones de GEI: cambio de uso del suelo y uso del suelo</a:t>
            </a:r>
          </a:p>
          <a:p>
            <a:pPr lvl="1"/>
            <a:r>
              <a:rPr lang="es-ES_trad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30% de emisiones de GEI: combustibles fósiles</a:t>
            </a:r>
          </a:p>
          <a:p>
            <a:pPr lvl="1"/>
            <a:r>
              <a:rPr lang="es-ES_trad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11%: otros</a:t>
            </a:r>
          </a:p>
          <a:p>
            <a:endParaRPr lang="es-CO" dirty="0"/>
          </a:p>
          <a:p>
            <a:pPr marL="0" indent="0">
              <a:buNone/>
            </a:pPr>
            <a:endParaRPr lang="es-ES_tradnl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20FD2-F34C-7E58-D51F-BF06726A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b="1" dirty="0">
                <a:solidFill>
                  <a:schemeClr val="accent6">
                    <a:lumMod val="75000"/>
                  </a:schemeClr>
                </a:solidFill>
              </a:rPr>
              <a:t>Consideraciones sobre la transición energética en Colombia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74FDD-6592-490D-1307-B1E14FB21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Durante dos décadas, por lo menos, no puede esperarse que toda la energía se electrifique, ni que toda la electricidad se produzca con energías renovables poco densas e intermitentes. (J. Benavides)</a:t>
            </a:r>
          </a:p>
          <a:p>
            <a:pPr lvl="1"/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El caso del transporte: enormes dificultades para electrificarlo</a:t>
            </a:r>
          </a:p>
          <a:p>
            <a:r>
              <a:rPr lang="es-ES_trad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ritmo de la transición energética debe ser tal que no se sacrifique el crecimiento económico</a:t>
            </a:r>
          </a:p>
          <a:p>
            <a:r>
              <a:rPr lang="es-ES_trad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Suspender la exploración de gas y petróleo: una política sin sentido para la transición energética.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425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A522D-78BA-D91C-CD99-1BDA9DA7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La tríada de la crisis ambiental mundial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BAEFD-EC77-FB26-74FF-D041C68B8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4222"/>
          </a:xfrm>
        </p:spPr>
        <p:txBody>
          <a:bodyPr>
            <a:normAutofit/>
          </a:bodyPr>
          <a:lstStyle/>
          <a:p>
            <a:r>
              <a:rPr lang="es-CO" dirty="0"/>
              <a:t>Cambio climático</a:t>
            </a:r>
          </a:p>
          <a:p>
            <a:r>
              <a:rPr lang="es-CO" dirty="0"/>
              <a:t>Perdida de la integridad de la biósfera</a:t>
            </a:r>
          </a:p>
          <a:p>
            <a:r>
              <a:rPr lang="es-CO" dirty="0"/>
              <a:t>Contaminación química</a:t>
            </a:r>
          </a:p>
          <a:p>
            <a:r>
              <a:rPr lang="es-C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adición a la tríada:</a:t>
            </a:r>
          </a:p>
          <a:p>
            <a:pPr lvl="1"/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desestabilización del ciclo del agua </a:t>
            </a:r>
          </a:p>
          <a:p>
            <a:pPr lvl="1"/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acidificación del mar </a:t>
            </a:r>
          </a:p>
          <a:p>
            <a:pPr lvl="1"/>
            <a:r>
              <a:rPr lang="es-C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empobrecimiento de los suelos</a:t>
            </a:r>
          </a:p>
          <a:p>
            <a:pPr lvl="1"/>
            <a:r>
              <a:rPr lang="es-C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desestabilización de los ciclos de nitrógeno y fósforo</a:t>
            </a:r>
          </a:p>
          <a:p>
            <a:pPr lvl="1"/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Adelgazamiento capa ozono</a:t>
            </a:r>
            <a:r>
              <a:rPr lang="es-C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CO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 a la época ecológica  del Antropoceno </a:t>
            </a:r>
            <a:endParaRPr lang="es-CO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s-CO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132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CCB58-7823-3A64-4D59-646BEE21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5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Colombia: la adaptación al cambio climático, la más alta prioridad</a:t>
            </a:r>
            <a:br>
              <a:rPr lang="es-CO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92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D35D4-A469-9FA4-D445-3B300B2D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792146" cy="6857999"/>
          </a:xfrm>
        </p:spPr>
        <p:txBody>
          <a:bodyPr>
            <a:normAutofit lnSpcReduction="10000"/>
          </a:bodyPr>
          <a:lstStyle/>
          <a:p>
            <a:r>
              <a:rPr lang="es-CO" sz="3600" dirty="0">
                <a:solidFill>
                  <a:srgbClr val="FF0000"/>
                </a:solidFill>
              </a:rPr>
              <a:t>Uno de los países más vulnerables del mundo al CC </a:t>
            </a:r>
          </a:p>
          <a:p>
            <a:pPr lvl="1"/>
            <a:r>
              <a:rPr lang="es-CO" sz="3200" dirty="0">
                <a:ea typeface="Calibri" panose="020F0502020204030204" pitchFamily="34" charset="0"/>
              </a:rPr>
              <a:t>L</a:t>
            </a:r>
            <a:r>
              <a:rPr lang="es-CO" sz="3200" dirty="0">
                <a:effectLst/>
                <a:ea typeface="Calibri" panose="020F0502020204030204" pitchFamily="34" charset="0"/>
              </a:rPr>
              <a:t>a </a:t>
            </a:r>
            <a:r>
              <a:rPr lang="es-CO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economía de Colombia ocupa el séptimo lugar –entre 48 países– en vulnerabilidad ante los efectos adversos del cambio climático. </a:t>
            </a:r>
          </a:p>
          <a:p>
            <a:pPr lvl="1"/>
            <a:r>
              <a:rPr lang="es-CO" sz="3200" dirty="0">
                <a:effectLst/>
                <a:ea typeface="Calibri" panose="020F0502020204030204" pitchFamily="34" charset="0"/>
              </a:rPr>
              <a:t>Uno de los once países del mundo que “más probablemente enfrentarán temperaturas más cálidas, condiciones climáticas más extremas y alteraciones de los patrones oceánicos que amenazarán su seguridad energética, alimentaria, hídrica y sanitaria”, según Consejo Nacional de Inteligencia de Estados Unidos</a:t>
            </a:r>
            <a:r>
              <a:rPr lang="es-CO" sz="3200" dirty="0">
                <a:effectLst/>
              </a:rPr>
              <a:t> </a:t>
            </a:r>
            <a:endParaRPr lang="es-CO" sz="3200" dirty="0"/>
          </a:p>
          <a:p>
            <a:r>
              <a:rPr lang="es-CO" sz="3600" dirty="0">
                <a:solidFill>
                  <a:srgbClr val="FF0000"/>
                </a:solidFill>
              </a:rPr>
              <a:t>Incremento de los eventos climáticos extremos</a:t>
            </a:r>
          </a:p>
          <a:p>
            <a:pPr lvl="1"/>
            <a:r>
              <a:rPr lang="es-CO" sz="3200" dirty="0"/>
              <a:t>Lluvias torrenciales</a:t>
            </a:r>
          </a:p>
          <a:p>
            <a:pPr lvl="1"/>
            <a:r>
              <a:rPr lang="es-CO" sz="3200" dirty="0"/>
              <a:t> Estaciones de lluvias prolongadas</a:t>
            </a:r>
          </a:p>
          <a:p>
            <a:pPr lvl="1"/>
            <a:r>
              <a:rPr lang="es-CO" sz="3200" dirty="0"/>
              <a:t>Inundaciones </a:t>
            </a:r>
          </a:p>
          <a:p>
            <a:pPr lvl="1"/>
            <a:r>
              <a:rPr lang="es-CO" sz="3200" dirty="0"/>
              <a:t>Sequías prolongadas  </a:t>
            </a:r>
          </a:p>
          <a:p>
            <a:endParaRPr lang="es-CO" sz="3200" u="sng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630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B4329-BF75-61B1-8FCE-6127AC1B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365125"/>
            <a:ext cx="11270751" cy="1325563"/>
          </a:xfrm>
        </p:spPr>
        <p:txBody>
          <a:bodyPr>
            <a:noAutofit/>
          </a:bodyPr>
          <a:lstStyle/>
          <a:p>
            <a:pPr algn="ctr"/>
            <a:r>
              <a:rPr lang="es-CO" sz="3600" dirty="0">
                <a:solidFill>
                  <a:schemeClr val="accent6">
                    <a:lumMod val="50000"/>
                  </a:schemeClr>
                </a:solidFill>
              </a:rPr>
              <a:t>Gestión ambiental: un concepto en cambio</a:t>
            </a:r>
            <a:br>
              <a:rPr lang="es-CO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O" sz="3200" i="1" dirty="0"/>
              <a:t>Conferencia de Estocolmo sobre el Medio Ambiente Humano, 1972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780EFE-B76A-E5FE-D619-E2A07F4B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897"/>
            <a:ext cx="10515600" cy="4810500"/>
          </a:xfrm>
        </p:spPr>
        <p:txBody>
          <a:bodyPr>
            <a:normAutofit/>
          </a:bodyPr>
          <a:lstStyle/>
          <a:p>
            <a:r>
              <a:rPr lang="es-CO" sz="2800" dirty="0"/>
              <a:t>Reconoce el deterioro de los sistemas ecológicos  de la Tierra</a:t>
            </a:r>
          </a:p>
          <a:p>
            <a:r>
              <a:rPr lang="es-CO" sz="2800" dirty="0"/>
              <a:t>Prescribe la necesidad de una gestión ambiental transnacional  para resolver los problemas ambientales regionales y globales: contaminación de los ríos, lluvia ácida, deterioro de las cuencas compartidas, deforestación</a:t>
            </a:r>
          </a:p>
          <a:p>
            <a:r>
              <a:rPr lang="es-CO" dirty="0"/>
              <a:t>Promueve tratados internacionales </a:t>
            </a:r>
            <a:endParaRPr lang="es-CO" sz="2800" dirty="0"/>
          </a:p>
          <a:p>
            <a:r>
              <a:rPr lang="es-CO" sz="2800" dirty="0" err="1"/>
              <a:t>Pnuma</a:t>
            </a:r>
            <a:r>
              <a:rPr lang="es-CO" sz="2800" dirty="0"/>
              <a:t> asesora a los países pare establecer marcos legales y autoridades ambientales nacionales: nace la gestión ambiental de estado </a:t>
            </a:r>
          </a:p>
          <a:p>
            <a:endParaRPr lang="es-CO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375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95657-47F8-C0B9-34A0-E7853E6A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900" dirty="0">
                <a:solidFill>
                  <a:schemeClr val="accent6">
                    <a:lumMod val="50000"/>
                  </a:schemeClr>
                </a:solidFill>
              </a:rPr>
              <a:t>Gestión ambiental: un concepto en cambio</a:t>
            </a:r>
            <a:br>
              <a:rPr lang="es-CO" sz="4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O" sz="4000" i="1" dirty="0"/>
              <a:t>Conferencia de Estocolmo sobre Medio Ambiente Humano, 1972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D11CF-5A68-40F4-55AD-BFFECF73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607"/>
            <a:ext cx="10515600" cy="4351338"/>
          </a:xfrm>
        </p:spPr>
        <p:txBody>
          <a:bodyPr/>
          <a:lstStyle/>
          <a:p>
            <a:pPr algn="just"/>
            <a:r>
              <a:rPr lang="es-CO" sz="3600" dirty="0"/>
              <a:t>Gestión ambiental: conjunto de acciones emprendidas por la sociedad, o parte de ella, con el fin de proteger el medio ambiente. No solamente está referida al gobierno, sino que crecientemente depende de fuerzas sociales de muy diversa naturaleza  </a:t>
            </a:r>
          </a:p>
          <a:p>
            <a:pPr algn="just"/>
            <a:r>
              <a:rPr lang="es-CO" sz="3600" dirty="0"/>
              <a:t>1974:Colombia: aprobación del Código de los Recursos Naturales Renovables  y del Medio Ambiente) y reforma del </a:t>
            </a:r>
            <a:r>
              <a:rPr lang="es-CO" sz="3600" dirty="0" err="1"/>
              <a:t>Inderena</a:t>
            </a:r>
            <a:endParaRPr lang="es-CO" sz="36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068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9C632-0F2F-6398-F975-09F1C7BA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900" b="1" dirty="0">
                <a:solidFill>
                  <a:schemeClr val="accent6">
                    <a:lumMod val="50000"/>
                  </a:schemeClr>
                </a:solidFill>
              </a:rPr>
              <a:t>Gestión ambiental: un concepto en cambio</a:t>
            </a:r>
            <a:br>
              <a:rPr lang="es-CO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O" sz="4000" b="1" i="1" dirty="0"/>
              <a:t>Cumbre de la Tierra en Río de Janeiro, 1992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4BCE7-BA02-13DA-8118-AEE30640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Convención Marco de las Naciones Unidas sobre Cambio Climático</a:t>
            </a:r>
          </a:p>
          <a:p>
            <a:pPr lvl="1"/>
            <a:r>
              <a:rPr lang="es-CO" dirty="0"/>
              <a:t>Concepto de mitigación </a:t>
            </a:r>
          </a:p>
          <a:p>
            <a:pPr lvl="1"/>
            <a:r>
              <a:rPr lang="es-CO" dirty="0"/>
              <a:t>Concepto de adaptación </a:t>
            </a:r>
          </a:p>
          <a:p>
            <a:r>
              <a:rPr lang="es-CO" dirty="0"/>
              <a:t>Convención de Biodiversidad</a:t>
            </a:r>
          </a:p>
          <a:p>
            <a:r>
              <a:rPr lang="es-CO" dirty="0"/>
              <a:t>Acuerdo sobre  bosques</a:t>
            </a:r>
          </a:p>
          <a:p>
            <a:r>
              <a:rPr lang="es-CO" dirty="0"/>
              <a:t>Consagración del concepto de desarrollo sostenible (Agenda 21)</a:t>
            </a:r>
          </a:p>
          <a:p>
            <a:r>
              <a:rPr lang="es-CO" dirty="0"/>
              <a:t>Incorporación en la gestión ambiental: desarrollo sostenible mitigación  del cambio climático, protección de la biodiversidad, manejo sostenible de los bosques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415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F0FFC-702E-89B8-53B0-AE1693477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" y="318499"/>
            <a:ext cx="10757109" cy="60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5BA093-D8C7-6F1A-F772-83C98877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7" y="0"/>
            <a:ext cx="10144514" cy="67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4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C0192A-F392-C74F-D265-164AA817B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505449" y="164387"/>
            <a:ext cx="11181101" cy="5568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1554D6D-3747-872B-902D-6C8CBBEBAD8B}"/>
              </a:ext>
            </a:extLst>
          </p:cNvPr>
          <p:cNvSpPr txBox="1"/>
          <p:nvPr/>
        </p:nvSpPr>
        <p:spPr>
          <a:xfrm>
            <a:off x="1571946" y="5733341"/>
            <a:ext cx="9596063" cy="831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Índice ODS 2021 de los países de América Latina y el Caribe</a:t>
            </a:r>
            <a:r>
              <a:rPr lang="es-C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Tomado, CODS</a:t>
            </a:r>
            <a:endParaRPr lang="es-C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6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66DE7-59E1-0535-0382-54A84E6F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0" y="375399"/>
            <a:ext cx="11254483" cy="93969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900" b="1" dirty="0">
                <a:solidFill>
                  <a:schemeClr val="accent6">
                    <a:lumMod val="50000"/>
                  </a:schemeClr>
                </a:solidFill>
              </a:rPr>
              <a:t>Gestión ambiental: un concepto en cambio</a:t>
            </a:r>
            <a:br>
              <a:rPr lang="es-CO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O" sz="4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</a:t>
            </a:r>
            <a:r>
              <a:rPr lang="es-CO" sz="4000" i="1" dirty="0">
                <a:latin typeface="+mn-lt"/>
              </a:rPr>
              <a:t>ey 99/93 de creación del ministerio del ambiente, el SINA y otras disposiciones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897A5-EB76-CDDF-524C-DD6D8624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>
                <a:effectLst/>
                <a:latin typeface="Helvetica" pitchFamily="2" charset="0"/>
              </a:rPr>
              <a:t>“Regular las condiciones generales para el saneamiento del medio ambiente, y el uso, manejo, aprovechamiento, conservación, restauración y recuperación de los recursos naturales, a fin de impedir, reprimir, eliminar o mitigar el impacto de actividades contaminantes, </a:t>
            </a:r>
            <a:r>
              <a:rPr lang="es-CO" dirty="0" err="1">
                <a:effectLst/>
                <a:latin typeface="Helvetica" pitchFamily="2" charset="0"/>
              </a:rPr>
              <a:t>deteriorantes</a:t>
            </a:r>
            <a:r>
              <a:rPr lang="es-CO" dirty="0">
                <a:effectLst/>
                <a:latin typeface="Helvetica" pitchFamily="2" charset="0"/>
              </a:rPr>
              <a:t> o destructivas del entorno o del patrimonio natural” Art 1</a:t>
            </a:r>
          </a:p>
          <a:p>
            <a:r>
              <a:rPr lang="es-CO" dirty="0">
                <a:effectLst/>
                <a:latin typeface="Helvetica" pitchFamily="2" charset="0"/>
              </a:rPr>
              <a:t>Regular las condiciones generales para el saneamiento del medio ambiente, y el uso, manejo, aprovechamiento, conservación, restauración y recuperación de los recursos naturales, a fin de impedir, reprimir, eliminar o mitigar el impacto de actividades contaminantes, </a:t>
            </a:r>
            <a:r>
              <a:rPr lang="es-CO" dirty="0" err="1">
                <a:effectLst/>
                <a:latin typeface="Helvetica" pitchFamily="2" charset="0"/>
              </a:rPr>
              <a:t>deteriorantes</a:t>
            </a:r>
            <a:r>
              <a:rPr lang="es-CO" dirty="0">
                <a:effectLst/>
                <a:latin typeface="Helvetica" pitchFamily="2" charset="0"/>
              </a:rPr>
              <a:t> o destructivas del entorno o del patrimonio natural” Art 2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476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0B4C5132-A77E-A0C8-D2E0-DD99FD177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1118089"/>
            <a:ext cx="10140594" cy="57399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29D53D-DCDF-346C-20C4-1E113B3BEAB3}"/>
              </a:ext>
            </a:extLst>
          </p:cNvPr>
          <p:cNvSpPr txBox="1"/>
          <p:nvPr/>
        </p:nvSpPr>
        <p:spPr>
          <a:xfrm>
            <a:off x="0" y="102742"/>
            <a:ext cx="123187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accent6">
                    <a:lumMod val="50000"/>
                  </a:schemeClr>
                </a:solidFill>
              </a:rPr>
              <a:t>2005-2015: gradualmente toma importancia la adaptación</a:t>
            </a:r>
          </a:p>
          <a:p>
            <a:pPr algn="ctr"/>
            <a:r>
              <a:rPr lang="es-CO" sz="3600" i="1" dirty="0"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es-CO" sz="3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estión de los riesgos de eventos extremos y desastres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99048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59AD80-324D-0B4C-ADB8-9627A30F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611" y="26866"/>
            <a:ext cx="5224096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7FF2132-2240-284D-A177-3E8E45D1A604}"/>
              </a:ext>
            </a:extLst>
          </p:cNvPr>
          <p:cNvSpPr/>
          <p:nvPr/>
        </p:nvSpPr>
        <p:spPr>
          <a:xfrm>
            <a:off x="535709" y="593544"/>
            <a:ext cx="4516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4">
                    <a:lumMod val="50000"/>
                  </a:schemeClr>
                </a:solidFill>
              </a:rPr>
              <a:t>El mayor escape de la historia de la humanidad es el escape de la pobreza y la muerte</a:t>
            </a:r>
          </a:p>
        </p:txBody>
      </p:sp>
    </p:spTree>
    <p:extLst>
      <p:ext uri="{BB962C8B-B14F-4D97-AF65-F5344CB8AC3E}">
        <p14:creationId xmlns:p14="http://schemas.microsoft.com/office/powerpoint/2010/main" val="2889032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6FFE9-FC35-5A45-8616-4220A83C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093"/>
            <a:ext cx="10515600" cy="105270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  <a:t>Algunas estrategias de mitigación son simultáneamente estrategias de adaptación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7E670-6F15-D4CD-29A2-2FCA9442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367"/>
            <a:ext cx="10771598" cy="5532634"/>
          </a:xfrm>
        </p:spPr>
        <p:txBody>
          <a:bodyPr>
            <a:normAutofit fontScale="92500"/>
          </a:bodyPr>
          <a:lstStyle/>
          <a:p>
            <a:r>
              <a:rPr lang="es-CO" sz="3600" dirty="0">
                <a:solidFill>
                  <a:srgbClr val="FF0000"/>
                </a:solidFill>
              </a:rPr>
              <a:t>Detener la deforestación</a:t>
            </a:r>
          </a:p>
          <a:p>
            <a:pPr lvl="1"/>
            <a:r>
              <a:rPr lang="es-CO" sz="3200" dirty="0"/>
              <a:t>Meta del Plan Nacional de Desarrollo: reducir la deforestación en 20%. </a:t>
            </a:r>
          </a:p>
          <a:p>
            <a:pPr lvl="1"/>
            <a:r>
              <a:rPr lang="es-CO" sz="3200" dirty="0"/>
              <a:t>Año 2026 la deforestación sería de 140.000 hectáreas anuales</a:t>
            </a:r>
          </a:p>
          <a:p>
            <a:pPr lvl="1"/>
            <a:r>
              <a:rPr lang="es-CO" sz="3200" dirty="0"/>
              <a:t>¿Falta de ambición o se trata de realismo?</a:t>
            </a:r>
          </a:p>
          <a:p>
            <a:r>
              <a:rPr lang="es-CO" sz="3600" dirty="0">
                <a:solidFill>
                  <a:srgbClr val="FF0000"/>
                </a:solidFill>
              </a:rPr>
              <a:t>Restauración masiva de bosques</a:t>
            </a:r>
            <a:r>
              <a:rPr lang="es-CO" sz="3600" dirty="0"/>
              <a:t>. </a:t>
            </a:r>
          </a:p>
          <a:p>
            <a:pPr lvl="1"/>
            <a:r>
              <a:rPr lang="es-CO" sz="3200" dirty="0"/>
              <a:t>Se prevén 758.000 hectáreas </a:t>
            </a:r>
          </a:p>
          <a:p>
            <a:pPr lvl="1"/>
            <a:r>
              <a:rPr lang="es-CO" sz="3200" dirty="0"/>
              <a:t>Una meta ambiciosa </a:t>
            </a:r>
          </a:p>
          <a:p>
            <a:r>
              <a:rPr lang="es-CO" sz="3600" dirty="0">
                <a:solidFill>
                  <a:srgbClr val="FF0000"/>
                </a:solidFill>
              </a:rPr>
              <a:t>Transformación ganadera: sistemas silvopastoriles intensivos</a:t>
            </a:r>
          </a:p>
          <a:p>
            <a:r>
              <a:rPr lang="es-CO" sz="3600" dirty="0">
                <a:solidFill>
                  <a:srgbClr val="FF0000"/>
                </a:solidFill>
              </a:rPr>
              <a:t>Transformación cultivos agrícolas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9213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E3439-ACA2-63B0-5451-FA44C852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Incremento de resiliencia de los bosques y los sistemas agropecuarios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66DA6-9AF7-3085-3E64-3F5E1802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sz="3200" dirty="0"/>
              <a:t>Protección de la biodiversidad</a:t>
            </a:r>
          </a:p>
          <a:p>
            <a:r>
              <a:rPr lang="es-CO" sz="3200" dirty="0"/>
              <a:t>Enriquecimiento de los suelos</a:t>
            </a:r>
          </a:p>
          <a:p>
            <a:r>
              <a:rPr lang="es-CO" sz="3200" dirty="0"/>
              <a:t>Protección de las cuencas hidrográficas </a:t>
            </a:r>
          </a:p>
          <a:p>
            <a:r>
              <a:rPr lang="es-CO" sz="3200" dirty="0"/>
              <a:t>Papel en el mantenimiento de los ríos voladores (selvas amazónica y del pacífico)</a:t>
            </a:r>
          </a:p>
          <a:p>
            <a:r>
              <a:rPr lang="es-CO" sz="3200" dirty="0"/>
              <a:t>Reducción de la probabilidad de deslizamientos</a:t>
            </a:r>
          </a:p>
          <a:p>
            <a:r>
              <a:rPr lang="es-CO" sz="3200" dirty="0"/>
              <a:t>Reducción de la probabilidad de avalanchas</a:t>
            </a:r>
          </a:p>
          <a:p>
            <a:r>
              <a:rPr lang="es-CO" sz="3200" dirty="0"/>
              <a:t>Reducción de la intensidad de las inundaciones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713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9BA0C-6DBE-1E53-2843-FF26B837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69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Entre el exceso y la escasez de agua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CF2B8-E8D5-4349-0FFC-3C10198C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480"/>
            <a:ext cx="10515600" cy="5412519"/>
          </a:xfrm>
        </p:spPr>
        <p:txBody>
          <a:bodyPr>
            <a:normAutofit/>
          </a:bodyPr>
          <a:lstStyle/>
          <a:p>
            <a:r>
              <a:rPr lang="es-CO" sz="3200" dirty="0"/>
              <a:t>Fenómeno de La Niña</a:t>
            </a:r>
          </a:p>
          <a:p>
            <a:r>
              <a:rPr lang="es-CO" sz="3200" dirty="0"/>
              <a:t>Fenómeno de  El Niño</a:t>
            </a:r>
          </a:p>
          <a:p>
            <a:r>
              <a:rPr lang="es-CO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Fenómenos reforzados por el cambio climático</a:t>
            </a:r>
          </a:p>
          <a:p>
            <a:r>
              <a:rPr lang="es-CO" dirty="0">
                <a:effectLst/>
              </a:rPr>
              <a:t> </a:t>
            </a:r>
            <a:r>
              <a:rPr lang="es-CO" sz="3200" dirty="0">
                <a:effectLst/>
              </a:rPr>
              <a:t>Ilustración: inundaciones 2023, La Niña reforzada por el cambio climático según la ciencia de atribución </a:t>
            </a:r>
          </a:p>
          <a:p>
            <a:pPr lvl="1"/>
            <a: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inundaciones, deslizamientos, avalanchas y vendavales a diecinueve departamentos</a:t>
            </a:r>
            <a:r>
              <a:rPr lang="es-CO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tres mil doscientas personas y a trescientas noventa y cuatro mil viviendas</a:t>
            </a:r>
            <a:r>
              <a:rPr lang="es-CO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2800" dirty="0">
                <a:latin typeface="Calibri" panose="020F0502020204030204" pitchFamily="34" charset="0"/>
                <a:cs typeface="Calibri" panose="020F0502020204030204" pitchFamily="34" charset="0"/>
              </a:rPr>
              <a:t>afectadas</a:t>
            </a:r>
          </a:p>
          <a:p>
            <a:pPr lvl="1"/>
            <a: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daños cuyo costo estimado ascendió a $11 billones</a:t>
            </a:r>
            <a:endParaRPr lang="es-CO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endParaRPr lang="es-CO" dirty="0">
              <a:effectLst/>
            </a:endParaRPr>
          </a:p>
          <a:p>
            <a:endParaRPr lang="es-CO" dirty="0">
              <a:effectLst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490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893FF-13B5-DB7E-623E-3E381F16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Inundaciones extremas: adaptación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FBE2D-56DB-2301-D548-29C46BA7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625"/>
            <a:ext cx="10515600" cy="5229545"/>
          </a:xfrm>
        </p:spPr>
        <p:txBody>
          <a:bodyPr>
            <a:noAutofit/>
          </a:bodyPr>
          <a:lstStyle/>
          <a:p>
            <a:pPr algn="just"/>
            <a:r>
              <a:rPr lang="es-CO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s-CO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nundaciones, deslizamientos, avalanchas y vendavales se han presentado a lo largo de la historia causados por fenómenos naturales. </a:t>
            </a:r>
          </a:p>
          <a:p>
            <a:pPr algn="just"/>
            <a:r>
              <a:rPr lang="es-CO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s-CO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 han hecho más severos y frecuentes debido a  las aguaceros torrenciales y las estaciones de lluvias más prolongadas como producto del cambio climático</a:t>
            </a:r>
          </a:p>
          <a:p>
            <a:pPr algn="just"/>
            <a:r>
              <a:rPr lang="es-CO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 raíz de los graves impactos producidos  por  la  intensa y prolongada ola invernal ocurrida en 2010-2011, el gobierno nacional  creó el Fondo Adaptación </a:t>
            </a:r>
            <a:endParaRPr lang="es-CO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r>
              <a:rPr lang="es-CO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Mojana y el Canal del Dique: principales proyectos de adaptación en marcha, con unas inversiones multimillonarias</a:t>
            </a:r>
            <a:endParaRPr lang="es-CO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330760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E41E6-01B0-8E48-0458-F384CBA2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628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Sequías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7CC64-6878-0DC1-19EC-A3B70F3D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1992: crisis energética, sin antecedentes en el país,  como consecuencia de la drástica baja de los niveles de las hidroeléctricas producto de la sequía causada por el fenómeno de El Niño;  </a:t>
            </a:r>
          </a:p>
          <a:p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2014: sequía  extrema en el departamento del Casanare causó la muerte de miles de animales, arruinó cultivos y afectó el abastecimiento de agua de la región; </a:t>
            </a:r>
          </a:p>
          <a:p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La Guajira más de cinco mil niños Wayuu han muerto en los últimos años a causa de diversas sequías las que han traído consigo carencia de alimentos y de agua potable.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1667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4A384-65AD-F39D-797D-2BE0FBC8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Sequías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EDD4D-AF78-9885-947E-B42FCBA47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092"/>
            <a:ext cx="10515600" cy="5435029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391</a:t>
            </a:r>
            <a:r>
              <a:rPr lang="es-ES_tradnl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cabeceras municipales </a:t>
            </a:r>
            <a:r>
              <a:rPr lang="es-ES_trad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país,  en su mayoría en la regiones Magdalena-Cauca y Caribe, son susceptibles al desabastecimiento de agua en épocas secas</a:t>
            </a:r>
          </a:p>
          <a:p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enómeno de El Niño 2023-2024 </a:t>
            </a:r>
            <a:r>
              <a:rPr lang="es-CO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podría producir en Colombia una época seca sin antecedentes</a:t>
            </a:r>
          </a:p>
          <a:p>
            <a:r>
              <a:rPr lang="es-CO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Algunas medidas de adaptación</a:t>
            </a:r>
          </a:p>
          <a:p>
            <a:pPr lvl="1"/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Recurrir al uso </a:t>
            </a:r>
            <a:r>
              <a:rPr lang="es-ES_trad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agua subterránea, </a:t>
            </a:r>
            <a:r>
              <a: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la provisión de agua potable y la agricultura</a:t>
            </a:r>
          </a:p>
          <a:p>
            <a:pPr lvl="1"/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de nuevos reservorios de agua para diferentes usos</a:t>
            </a:r>
            <a:endParaRPr lang="es-CO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Termoeléctricas (a gas) de respaldo a las hidroeléctricas</a:t>
            </a:r>
          </a:p>
          <a:p>
            <a:pPr lvl="1"/>
            <a:r>
              <a:rPr lang="es-CO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nuevo: los bosques, detener deforestación y restaurar</a:t>
            </a:r>
          </a:p>
          <a:p>
            <a:pPr marL="0" indent="0">
              <a:buNone/>
            </a:pP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25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86357-9C2A-2BFC-B388-21C53782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365126"/>
            <a:ext cx="11986517" cy="1165724"/>
          </a:xfrm>
        </p:spPr>
        <p:txBody>
          <a:bodyPr>
            <a:normAutofit/>
          </a:bodyPr>
          <a:lstStyle/>
          <a:p>
            <a: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  <a:t>Adaptación de las ciudades a eventos climáticos extremos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849B34-4FBB-BD01-5D96-816C1747C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850"/>
            <a:ext cx="10515600" cy="4351338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eubicación de los habitantes que se asientan en áreas ambientalmente vulnerables</a:t>
            </a:r>
          </a:p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reación de la infraestructura requerida para enfrentar los eventos climáticos extremos como los excesos de agua o las sequías extremas</a:t>
            </a:r>
            <a:r>
              <a:rPr lang="es-CO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rotección de los ecosistemas que  prestan servicios estratégicos a los centros urbanos, como los páramos los bosques  y los  humedales</a:t>
            </a:r>
            <a:r>
              <a:rPr lang="es-CO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onstrucción de viviendas que sean resistentes a los eventos climáticos extremos.  más eficientes en la utilización de la energía y los diversos materiales</a:t>
            </a:r>
            <a:r>
              <a:rPr lang="es-CO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17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4A73F-42DA-0B1F-2474-B7DC9BBE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90372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Otros principios claves para la gestión ambiental  de las ciudades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62B4C-9291-5EEA-B94B-A3DA97057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89"/>
            <a:ext cx="10515600" cy="5270642"/>
          </a:xfrm>
        </p:spPr>
        <p:txBody>
          <a:bodyPr>
            <a:normAutofit fontScale="70000" lnSpcReduction="20000"/>
          </a:bodyPr>
          <a:lstStyle/>
          <a:p>
            <a:r>
              <a:rPr lang="es-ES" sz="4000" dirty="0">
                <a:effectLst/>
                <a:ea typeface="Times New Roman" panose="02020603050405020304" pitchFamily="18" charset="0"/>
              </a:rPr>
              <a:t>Transición energética </a:t>
            </a:r>
          </a:p>
          <a:p>
            <a:r>
              <a:rPr lang="es-ES" sz="4000" dirty="0">
                <a:ea typeface="Times New Roman" panose="02020603050405020304" pitchFamily="18" charset="0"/>
              </a:rPr>
              <a:t>D</a:t>
            </a:r>
            <a:r>
              <a:rPr lang="es-ES" sz="4000" dirty="0">
                <a:effectLst/>
                <a:ea typeface="Times New Roman" panose="02020603050405020304" pitchFamily="18" charset="0"/>
              </a:rPr>
              <a:t>escontaminación  del aire </a:t>
            </a:r>
          </a:p>
          <a:p>
            <a:r>
              <a:rPr lang="es-ES" sz="4000" dirty="0">
                <a:ea typeface="Times New Roman" panose="02020603050405020304" pitchFamily="18" charset="0"/>
              </a:rPr>
              <a:t>D</a:t>
            </a:r>
            <a:r>
              <a:rPr lang="es-ES" sz="4000" dirty="0">
                <a:effectLst/>
                <a:ea typeface="Times New Roman" panose="02020603050405020304" pitchFamily="18" charset="0"/>
              </a:rPr>
              <a:t>escontaminación de las aguas servidas de origen doméstico e industrial</a:t>
            </a:r>
          </a:p>
          <a:p>
            <a:r>
              <a:rPr lang="es-ES" sz="4000" dirty="0">
                <a:effectLst/>
                <a:ea typeface="Times New Roman" panose="02020603050405020304" pitchFamily="18" charset="0"/>
              </a:rPr>
              <a:t> Utilización de  las mejores tecnologías existentes para tener mayor eficacia energética y de uso de materiales:  la ciudad de las cinco R: </a:t>
            </a:r>
            <a:r>
              <a:rPr lang="es-CO" sz="4000" dirty="0">
                <a:effectLst/>
                <a:ea typeface="Times New Roman" panose="02020603050405020304" pitchFamily="18" charset="0"/>
              </a:rPr>
              <a:t>Repensar/Rediseñar productos y materiales, reducir el consumo, reutilizar, reciclar/compostar, recuperar materiales de productos que no se pueden reciclar</a:t>
            </a:r>
          </a:p>
          <a:p>
            <a:r>
              <a:rPr lang="es-CO" sz="40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4000" dirty="0">
                <a:ea typeface="Times New Roman" panose="02020603050405020304" pitchFamily="18" charset="0"/>
              </a:rPr>
              <a:t>E</a:t>
            </a:r>
            <a:r>
              <a:rPr lang="es-ES" sz="4000" dirty="0">
                <a:effectLst/>
                <a:ea typeface="Times New Roman" panose="02020603050405020304" pitchFamily="18" charset="0"/>
              </a:rPr>
              <a:t>stablecimiento de  transporte colectivo híbrido o  eléctrico con condiciones dignas para los usurarios</a:t>
            </a:r>
            <a:r>
              <a:rPr lang="es-CO" sz="4000" dirty="0">
                <a:effectLst/>
              </a:rPr>
              <a:t> </a:t>
            </a:r>
          </a:p>
          <a:p>
            <a:r>
              <a:rPr lang="es-ES" sz="4000" dirty="0">
                <a:ea typeface="Times New Roman" panose="02020603050405020304" pitchFamily="18" charset="0"/>
              </a:rPr>
              <a:t>C</a:t>
            </a:r>
            <a:r>
              <a:rPr lang="es-ES" sz="4000" dirty="0">
                <a:effectLst/>
                <a:ea typeface="Times New Roman" panose="02020603050405020304" pitchFamily="18" charset="0"/>
              </a:rPr>
              <a:t>onformación de  ciudades  más inclusivas  y compactas o  de quince a treinta minutos, es decir, que sus habitantes vivan cerca de su trabajo, de los centros educativos y de cuidado y de los diferentes servicios comerciales que requieren.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6148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A4F041-2AB2-5914-0341-88F89B89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6" y="558595"/>
            <a:ext cx="5676071" cy="40316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D8D7F1-6667-4CF8-4A5C-C3DD0641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627" y="872835"/>
            <a:ext cx="6226373" cy="60682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3139635-EA6C-4A5C-0FE3-9C5C22FCD3EF}"/>
              </a:ext>
            </a:extLst>
          </p:cNvPr>
          <p:cNvSpPr txBox="1"/>
          <p:nvPr/>
        </p:nvSpPr>
        <p:spPr>
          <a:xfrm>
            <a:off x="1388225" y="4611541"/>
            <a:ext cx="3769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>
              <a:hlinkClick r:id="rId4"/>
            </a:endParaRPr>
          </a:p>
          <a:p>
            <a:r>
              <a:rPr lang="es-CO" dirty="0">
                <a:hlinkClick r:id="rId4"/>
              </a:rPr>
              <a:t>https://manuelrodriguezbecerra.com/</a:t>
            </a:r>
            <a:endParaRPr lang="es-CO" dirty="0"/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238759-901C-C9CA-4981-4959A30418B0}"/>
              </a:ext>
            </a:extLst>
          </p:cNvPr>
          <p:cNvSpPr txBox="1"/>
          <p:nvPr/>
        </p:nvSpPr>
        <p:spPr>
          <a:xfrm>
            <a:off x="622450" y="60549"/>
            <a:ext cx="10947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2"/>
                </a:solidFill>
              </a:rPr>
              <a:t>COMPARTO CON USTEDES MI NUEVA PAGINA WEB</a:t>
            </a:r>
          </a:p>
        </p:txBody>
      </p:sp>
    </p:spTree>
    <p:extLst>
      <p:ext uri="{BB962C8B-B14F-4D97-AF65-F5344CB8AC3E}">
        <p14:creationId xmlns:p14="http://schemas.microsoft.com/office/powerpoint/2010/main" val="398471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0F05D4-F504-3146-97BF-79CF63D8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44450"/>
            <a:ext cx="101981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5BD19F-7D86-FC45-BF29-DA740544E3B6}"/>
              </a:ext>
            </a:extLst>
          </p:cNvPr>
          <p:cNvSpPr/>
          <p:nvPr/>
        </p:nvSpPr>
        <p:spPr>
          <a:xfrm>
            <a:off x="2293381" y="304175"/>
            <a:ext cx="78850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4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“Mi historia de </a:t>
            </a:r>
            <a:r>
              <a:rPr lang="es-CO" sz="4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GRAN ESCAPE </a:t>
            </a:r>
            <a:r>
              <a:rPr lang="es-CO" sz="4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positiva, de millones salvados de la muerte y la miseria, y de un mundo que, a pesar de sus desigualdades y de los millones que aún quedan, es un lugar mejor que en cualquier otro momento de la historia.”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97B5A9-3E46-F642-9070-5DD5959FE1BC}"/>
              </a:ext>
            </a:extLst>
          </p:cNvPr>
          <p:cNvSpPr/>
          <p:nvPr/>
        </p:nvSpPr>
        <p:spPr>
          <a:xfrm>
            <a:off x="2450400" y="53719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Deaton, Angus. 2013. The Great Escape (p. 325). Princeton University Press.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Kindle.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1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DFEDE210-5E4C-6873-7F33-CCEFDDC9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247284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7" name="Imagen 49">
            <a:extLst>
              <a:ext uri="{FF2B5EF4-FFF2-40B4-BE49-F238E27FC236}">
                <a16:creationId xmlns:a16="http://schemas.microsoft.com/office/drawing/2014/main" id="{E0B1E1D6-A568-4A18-C0A7-AE0D1A42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2458" cy="68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F883B6-6B9C-C54B-0220-10F5C8A4B4B6}"/>
              </a:ext>
            </a:extLst>
          </p:cNvPr>
          <p:cNvSpPr txBox="1"/>
          <p:nvPr/>
        </p:nvSpPr>
        <p:spPr>
          <a:xfrm>
            <a:off x="7346024" y="657546"/>
            <a:ext cx="4553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/>
              <a:t>La crisis ambiental global: </a:t>
            </a:r>
          </a:p>
          <a:p>
            <a:r>
              <a:rPr lang="es-CO" sz="3200" dirty="0"/>
              <a:t>la transgresión de</a:t>
            </a:r>
          </a:p>
          <a:p>
            <a:r>
              <a:rPr lang="es-CO" sz="3200" dirty="0"/>
              <a:t>los límites del Planeta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4522DF-2670-BB3E-EB34-27A18B44A2FC}"/>
              </a:ext>
            </a:extLst>
          </p:cNvPr>
          <p:cNvSpPr txBox="1"/>
          <p:nvPr/>
        </p:nvSpPr>
        <p:spPr>
          <a:xfrm>
            <a:off x="7113142" y="6200454"/>
            <a:ext cx="4691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Fuente:</a:t>
            </a:r>
            <a:r>
              <a:rPr lang="es-CO" sz="20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CO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Stockholm</a:t>
            </a:r>
            <a:r>
              <a:rPr lang="es-CO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CO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Resilience</a:t>
            </a:r>
            <a:r>
              <a:rPr lang="es-CO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Center, 2022</a:t>
            </a:r>
            <a:r>
              <a:rPr lang="es-C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975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>
            <a:extLst>
              <a:ext uri="{FF2B5EF4-FFF2-40B4-BE49-F238E27FC236}">
                <a16:creationId xmlns:a16="http://schemas.microsoft.com/office/drawing/2014/main" id="{7A38E002-0C91-0448-B009-35C2A2F9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60" y="441429"/>
            <a:ext cx="44196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6FD3119-7CFB-3C4F-AAC3-68D748C14DA1}"/>
              </a:ext>
            </a:extLst>
          </p:cNvPr>
          <p:cNvSpPr/>
          <p:nvPr/>
        </p:nvSpPr>
        <p:spPr>
          <a:xfrm>
            <a:off x="5707399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sz="36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Antropoceno: una época geológica caracterizada por una gran inestabilidad climática y una mayor vulnerabilidad de la biósfera en comparación con el Holoceno</a:t>
            </a:r>
          </a:p>
          <a:p>
            <a:pPr>
              <a:spcAft>
                <a:spcPts val="0"/>
              </a:spcAft>
            </a:pPr>
            <a:endParaRPr lang="es-ES" sz="36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3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CO" sz="3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BD329-E4DE-154C-863A-A72DE2BD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18" y="365125"/>
            <a:ext cx="11394040" cy="816403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>
                <a:solidFill>
                  <a:schemeClr val="accent6">
                    <a:lumMod val="75000"/>
                  </a:schemeClr>
                </a:solidFill>
              </a:rPr>
              <a:t>Hoy: algunas consecuencias de cada uno de los componentes de la tríada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CF55B-52A0-4244-AA67-2A682140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560"/>
            <a:ext cx="10515600" cy="5352836"/>
          </a:xfrm>
        </p:spPr>
        <p:txBody>
          <a:bodyPr>
            <a:normAutofit/>
          </a:bodyPr>
          <a:lstStyle/>
          <a:p>
            <a:r>
              <a:rPr lang="es-CO" sz="3200" dirty="0"/>
              <a:t>Cambio climático</a:t>
            </a:r>
          </a:p>
          <a:p>
            <a:pPr lvl="1"/>
            <a:r>
              <a:rPr lang="es-CO" sz="2800" dirty="0"/>
              <a:t>Derretimiento de los glaciares</a:t>
            </a:r>
          </a:p>
          <a:p>
            <a:pPr lvl="1"/>
            <a:r>
              <a:rPr lang="es-CO" sz="2800" dirty="0"/>
              <a:t>Muerte de los corales</a:t>
            </a:r>
          </a:p>
          <a:p>
            <a:pPr lvl="1"/>
            <a:r>
              <a:rPr lang="es-CO" sz="2800" dirty="0"/>
              <a:t>Subida del nivel del mar</a:t>
            </a:r>
          </a:p>
          <a:p>
            <a:pPr lvl="1"/>
            <a:r>
              <a:rPr lang="es-CO" sz="2800" dirty="0"/>
              <a:t>Eventos climáticos extremos: inundaciones, sequías, huracanes</a:t>
            </a:r>
          </a:p>
          <a:p>
            <a:r>
              <a:rPr lang="es-CO" sz="3200" dirty="0"/>
              <a:t>Deforestación y declive de la biodiversidad: COVID 19</a:t>
            </a:r>
          </a:p>
          <a:p>
            <a:r>
              <a:rPr lang="es-CO" sz="3200" dirty="0"/>
              <a:t>Contaminación química</a:t>
            </a:r>
          </a:p>
          <a:p>
            <a:pPr lvl="1"/>
            <a:r>
              <a:rPr lang="es-CO" sz="2800" dirty="0"/>
              <a:t>Los archipiélagos de plástico en los mares</a:t>
            </a:r>
          </a:p>
          <a:p>
            <a:pPr lvl="1"/>
            <a:r>
              <a:rPr lang="es-CO" sz="2800" dirty="0"/>
              <a:t>Presencia de los </a:t>
            </a:r>
            <a:r>
              <a:rPr lang="es-CO" sz="2800" dirty="0" err="1"/>
              <a:t>microplásticos</a:t>
            </a:r>
            <a:r>
              <a:rPr lang="es-CO" sz="2800" dirty="0"/>
              <a:t> en todos los rincones de los sistemas biológicos y físicos: desde el Everest, pasando por mares, río y aire, hasta el organismo humano </a:t>
            </a:r>
          </a:p>
        </p:txBody>
      </p:sp>
    </p:spTree>
    <p:extLst>
      <p:ext uri="{BB962C8B-B14F-4D97-AF65-F5344CB8AC3E}">
        <p14:creationId xmlns:p14="http://schemas.microsoft.com/office/powerpoint/2010/main" val="170166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B18BD-802E-F0F6-DFA1-BA4D7C6B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Responsabilidades de Colombia en la crisis ambiental global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9BA78-4CA9-878A-15B7-73C054FC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misión de  0.48% de los gases de efecto invernadero a nivel global</a:t>
            </a:r>
          </a:p>
          <a:p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onsumo de  0,27% del plástico mundial que asciende a 460 millones de toneladas anuales   </a:t>
            </a:r>
          </a:p>
          <a:p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</a:t>
            </a:r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 responsabilidad en la perdida de la integridad de la biósfera como consecuencia de la imparable destrucción y deterioro de sus bosques,  y de otros ecosistemas que se caracterizan por abrigar la segunda riquez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a en flora, fauna y ecosistemas del mundo (170.000 hectáreas deforestadas anualmente entre 2014 y 2022)</a:t>
            </a:r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880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2226</Words>
  <Application>Microsoft Office PowerPoint</Application>
  <PresentationFormat>Panorámica</PresentationFormat>
  <Paragraphs>193</Paragraphs>
  <Slides>38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Helvetica</vt:lpstr>
      <vt:lpstr>Times New Roman</vt:lpstr>
      <vt:lpstr>Tema de Office</vt:lpstr>
      <vt:lpstr>La gestión ambiental en el Antropoceno Manuel Rodríguez Becerra Profesor Emérito, Universidad de los Andes </vt:lpstr>
      <vt:lpstr>La tríada de la crisis ambiental mundial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Hoy: algunas consecuencias de cada uno de los componentes de la tríada</vt:lpstr>
      <vt:lpstr>Responsabilidades de Colombia en la crisis ambiental global</vt:lpstr>
      <vt:lpstr>Descarbonización de la economía: a nivel mundial y en Colombia Meta Acuerdo de París: no transgredir un incremento de 1.5ºC en relación con la era preindustrial</vt:lpstr>
      <vt:lpstr>Lentitud en la descarbonización de la economía</vt:lpstr>
      <vt:lpstr>Presentación de PowerPoint</vt:lpstr>
      <vt:lpstr>Presentación de PowerPoint</vt:lpstr>
      <vt:lpstr>Colombia:  estrategias descarbonización de la economía</vt:lpstr>
      <vt:lpstr>Colombia: estrategias descarbonización de la economía</vt:lpstr>
      <vt:lpstr>Colombia: estrategias descarbonización de la economía</vt:lpstr>
      <vt:lpstr>Colombia: estrategias descarbonización de la economía</vt:lpstr>
      <vt:lpstr>Consideraciones sobre la transición energética en Colombia</vt:lpstr>
      <vt:lpstr>Consideraciones sobre la transición energética en Colombia</vt:lpstr>
      <vt:lpstr>Colombia: la adaptación al cambio climático, la más alta prioridad  </vt:lpstr>
      <vt:lpstr>Presentación de PowerPoint</vt:lpstr>
      <vt:lpstr>Gestión ambiental: un concepto en cambio Conferencia de Estocolmo sobre el Medio Ambiente Humano, 1972</vt:lpstr>
      <vt:lpstr>Gestión ambiental: un concepto en cambio Conferencia de Estocolmo sobre Medio Ambiente Humano, 1972</vt:lpstr>
      <vt:lpstr>Gestión ambiental: un concepto en cambio Cumbre de la Tierra en Río de Janeiro, 1992 </vt:lpstr>
      <vt:lpstr>Presentación de PowerPoint</vt:lpstr>
      <vt:lpstr>Presentación de PowerPoint</vt:lpstr>
      <vt:lpstr>Presentación de PowerPoint</vt:lpstr>
      <vt:lpstr>Gestión ambiental: un concepto en cambio Ley 99/93 de creación del ministerio del ambiente, el SINA y otras disposiciones</vt:lpstr>
      <vt:lpstr>Presentación de PowerPoint</vt:lpstr>
      <vt:lpstr>Algunas estrategias de mitigación son simultáneamente estrategias de adaptación</vt:lpstr>
      <vt:lpstr>Incremento de resiliencia de los bosques y los sistemas agropecuarios </vt:lpstr>
      <vt:lpstr>Entre el exceso y la escasez de agua</vt:lpstr>
      <vt:lpstr>Inundaciones extremas: adaptación</vt:lpstr>
      <vt:lpstr>Sequías</vt:lpstr>
      <vt:lpstr>Sequías</vt:lpstr>
      <vt:lpstr>Adaptación de las ciudades a eventos climáticos extremos</vt:lpstr>
      <vt:lpstr>Otros principios claves para la gestión ambiental  de las ciudades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Jazmín Pinzón</cp:lastModifiedBy>
  <cp:revision>17</cp:revision>
  <dcterms:created xsi:type="dcterms:W3CDTF">2023-03-13T20:31:21Z</dcterms:created>
  <dcterms:modified xsi:type="dcterms:W3CDTF">2023-07-10T14:20:42Z</dcterms:modified>
</cp:coreProperties>
</file>