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12192000"/>
  <p:notesSz cx="6858000" cy="9144000"/>
  <p:embeddedFontLst>
    <p:embeddedFont>
      <p:font typeface="Helvetica Neue"/>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j6E+5jqo2B+QCJbaAXVwkFjoMA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CA9452-A9F6-41F4-968B-4801C7C1BF4F}">
  <a:tblStyle styleId="{4ACA9452-A9F6-41F4-968B-4801C7C1BF4F}" styleName="Table_0">
    <a:wholeTbl>
      <a:tcTxStyle b="off" i="off">
        <a:font>
          <a:latin typeface="Helvetica"/>
          <a:ea typeface="Helvetica"/>
          <a:cs typeface="Helvetica"/>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tcStyle>
    </a:band1H>
    <a:band2H>
      <a:tcTxStyle/>
    </a:band2H>
    <a:band1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1V>
    <a:band2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tcStyle>
    </a:lastRow>
    <a:seCell>
      <a:tcTxStyle/>
    </a:seCell>
    <a:swCell>
      <a:tcTxStyle/>
    </a:swCell>
    <a:firstRow>
      <a:tcTxStyle b="on" i="off">
        <a:font>
          <a:latin typeface="Helvetica"/>
          <a:ea typeface="Helvetica"/>
          <a:cs typeface="Helvetica"/>
        </a:font>
        <a:schemeClr val="lt1"/>
      </a:tcTxStyle>
      <a:tcStyle>
        <a:fill>
          <a:solidFill>
            <a:schemeClr val="accent6"/>
          </a:solidFill>
        </a:fill>
      </a:tcStyle>
    </a:firstRow>
    <a:neCell>
      <a:tcTxStyle/>
    </a:neCell>
    <a:nwCell>
      <a:tcTxStyle/>
    </a:nwCell>
  </a:tblStyle>
  <a:tblStyle styleId="{9C26795E-0AAE-4BA1-84F3-42A4D6511BE7}" styleName="Table_1">
    <a:wholeTbl>
      <a:tcTxStyle b="off" i="off">
        <a:font>
          <a:latin typeface="Helvetica"/>
          <a:ea typeface="Helvetica"/>
          <a:cs typeface="Helvetica"/>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556F065F-0872-4523-B108-83CD779CA72D}" styleName="Table_2">
    <a:wholeTbl>
      <a:tcTxStyle b="off" i="off">
        <a:font>
          <a:latin typeface="Helvetica"/>
          <a:ea typeface="Helvetica"/>
          <a:cs typeface="Helvetic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Helvetica"/>
          <a:ea typeface="Helvetica"/>
          <a:cs typeface="Helvetica"/>
        </a:font>
        <a:schemeClr val="lt1"/>
      </a:tcTxStyle>
      <a:tcStyle>
        <a:fill>
          <a:solidFill>
            <a:schemeClr val="accent1"/>
          </a:solidFill>
        </a:fill>
      </a:tcStyle>
    </a:lastCol>
    <a:firstCol>
      <a:tcTxStyle b="on" i="off">
        <a:font>
          <a:latin typeface="Helvetica"/>
          <a:ea typeface="Helvetica"/>
          <a:cs typeface="Helvetica"/>
        </a:font>
        <a:schemeClr val="lt1"/>
      </a:tcTxStyle>
      <a:tcStyle>
        <a:fill>
          <a:solidFill>
            <a:schemeClr val="accent1"/>
          </a:solidFill>
        </a:fill>
      </a:tcStyle>
    </a:firstCol>
    <a:lastRow>
      <a:tcTxStyle b="on" i="off">
        <a:font>
          <a:latin typeface="Helvetica"/>
          <a:ea typeface="Helvetica"/>
          <a:cs typeface="Helvetic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Helvetica"/>
          <a:ea typeface="Helvetica"/>
          <a:cs typeface="Helvetic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HelveticaNeue-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HelveticaNeue-italic.fntdata"/><Relationship Id="rId21" Type="http://schemas.openxmlformats.org/officeDocument/2006/relationships/slide" Target="slides/slide16.xml"/><Relationship Id="rId43" Type="http://schemas.openxmlformats.org/officeDocument/2006/relationships/font" Target="fonts/HelveticaNeue-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115" name="Google Shape;11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239" name="Google Shape;23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256" name="Google Shape;25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A84"/>
              </a:buClr>
              <a:buSzPts val="1200"/>
              <a:buFont typeface="Calibri"/>
              <a:buNone/>
            </a:pPr>
            <a:r>
              <a:rPr b="0" i="0" lang="es-ES" sz="1200" u="none" cap="none" strike="noStrike">
                <a:solidFill>
                  <a:srgbClr val="004A84"/>
                </a:solidFill>
                <a:latin typeface="Calibri"/>
                <a:ea typeface="Calibri"/>
                <a:cs typeface="Calibri"/>
                <a:sym typeface="Calibri"/>
              </a:rPr>
              <a:t>Las </a:t>
            </a:r>
            <a:r>
              <a:rPr b="1" i="0" lang="es-ES" sz="1200" u="none" cap="none" strike="noStrike">
                <a:solidFill>
                  <a:srgbClr val="004A84"/>
                </a:solidFill>
                <a:latin typeface="Calibri"/>
                <a:ea typeface="Calibri"/>
                <a:cs typeface="Calibri"/>
                <a:sym typeface="Calibri"/>
              </a:rPr>
              <a:t>dioxinas y furanos </a:t>
            </a:r>
            <a:r>
              <a:rPr b="0" i="0" lang="es-ES" sz="1200" u="none" cap="none" strike="noStrike">
                <a:solidFill>
                  <a:srgbClr val="004A84"/>
                </a:solidFill>
                <a:latin typeface="Calibri"/>
                <a:ea typeface="Calibri"/>
                <a:cs typeface="Calibri"/>
                <a:sym typeface="Calibri"/>
              </a:rPr>
              <a:t>son 210 compuestos, </a:t>
            </a:r>
            <a:r>
              <a:rPr b="1" i="0" lang="es-ES" sz="1200" u="none" cap="none" strike="noStrike">
                <a:solidFill>
                  <a:srgbClr val="004A84"/>
                </a:solidFill>
                <a:latin typeface="Calibri"/>
                <a:ea typeface="Calibri"/>
                <a:cs typeface="Calibri"/>
                <a:sym typeface="Calibri"/>
              </a:rPr>
              <a:t>17 son tóxicos</a:t>
            </a:r>
            <a:r>
              <a:rPr b="0" i="0" lang="es-ES" sz="1200" u="none" cap="none" strike="noStrike">
                <a:solidFill>
                  <a:srgbClr val="004A84"/>
                </a:solidFill>
                <a:latin typeface="Calibri"/>
                <a:ea typeface="Calibri"/>
                <a:cs typeface="Calibri"/>
                <a:sym typeface="Calibri"/>
              </a:rPr>
              <a:t>, pero el grado de toxicidad de alguno de ellos es tan elevado que los sitúan entre los venenos más peligrosos creados por el hombre</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4A84"/>
              </a:solidFill>
              <a:latin typeface="Calibri"/>
              <a:ea typeface="Calibri"/>
              <a:cs typeface="Calibri"/>
              <a:sym typeface="Calibri"/>
            </a:endParaRPr>
          </a:p>
          <a:p>
            <a:pPr indent="0" lvl="0" marL="0" marR="0" rtl="0" algn="l">
              <a:lnSpc>
                <a:spcPct val="100000"/>
              </a:lnSpc>
              <a:spcBef>
                <a:spcPts val="0"/>
              </a:spcBef>
              <a:spcAft>
                <a:spcPts val="0"/>
              </a:spcAft>
              <a:buClr>
                <a:srgbClr val="004A84"/>
              </a:buClr>
              <a:buSzPts val="1200"/>
              <a:buFont typeface="Calibri"/>
              <a:buNone/>
            </a:pPr>
            <a:r>
              <a:rPr b="0" i="0" lang="es-ES" sz="1200" u="none" cap="none" strike="noStrike">
                <a:solidFill>
                  <a:srgbClr val="004A84"/>
                </a:solidFill>
                <a:latin typeface="Calibri"/>
                <a:ea typeface="Calibri"/>
                <a:cs typeface="Calibri"/>
                <a:sym typeface="Calibri"/>
              </a:rPr>
              <a:t>La dioxina 2,3,7,8-TCDD (tetraclorodibenzoparadioxina) es 70.000 veces más tóxica que el cianuro, y puede </a:t>
            </a:r>
            <a:r>
              <a:rPr b="1" i="0" lang="es-ES" sz="1200" u="none" cap="none" strike="noStrike">
                <a:solidFill>
                  <a:srgbClr val="FF0000"/>
                </a:solidFill>
                <a:latin typeface="Calibri"/>
                <a:ea typeface="Calibri"/>
                <a:cs typeface="Calibri"/>
                <a:sym typeface="Calibri"/>
              </a:rPr>
              <a:t>provocar la muerte de una persona de 70 Kg. con una dosis de 70 nanogramos</a:t>
            </a:r>
            <a:endParaRPr b="0" i="0" sz="800" u="none" cap="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75" name="Google Shape;2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A84"/>
              </a:buClr>
              <a:buSzPts val="1200"/>
              <a:buFont typeface="Calibri"/>
              <a:buNone/>
            </a:pPr>
            <a:r>
              <a:rPr b="0" i="0" lang="es-ES" sz="1200" u="none" cap="none" strike="noStrike">
                <a:solidFill>
                  <a:srgbClr val="004A84"/>
                </a:solidFill>
                <a:latin typeface="Calibri"/>
                <a:ea typeface="Calibri"/>
                <a:cs typeface="Calibri"/>
                <a:sym typeface="Calibri"/>
              </a:rPr>
              <a:t>Las </a:t>
            </a:r>
            <a:r>
              <a:rPr b="1" i="0" lang="es-ES" sz="1200" u="none" cap="none" strike="noStrike">
                <a:solidFill>
                  <a:srgbClr val="004A84"/>
                </a:solidFill>
                <a:latin typeface="Calibri"/>
                <a:ea typeface="Calibri"/>
                <a:cs typeface="Calibri"/>
                <a:sym typeface="Calibri"/>
              </a:rPr>
              <a:t>dioxinas y furanos </a:t>
            </a:r>
            <a:r>
              <a:rPr b="0" i="0" lang="es-ES" sz="1200" u="none" cap="none" strike="noStrike">
                <a:solidFill>
                  <a:srgbClr val="004A84"/>
                </a:solidFill>
                <a:latin typeface="Calibri"/>
                <a:ea typeface="Calibri"/>
                <a:cs typeface="Calibri"/>
                <a:sym typeface="Calibri"/>
              </a:rPr>
              <a:t>son 210 compuestos, </a:t>
            </a:r>
            <a:r>
              <a:rPr b="1" i="0" lang="es-ES" sz="1200" u="none" cap="none" strike="noStrike">
                <a:solidFill>
                  <a:srgbClr val="004A84"/>
                </a:solidFill>
                <a:latin typeface="Calibri"/>
                <a:ea typeface="Calibri"/>
                <a:cs typeface="Calibri"/>
                <a:sym typeface="Calibri"/>
              </a:rPr>
              <a:t>17 son tóxicos</a:t>
            </a:r>
            <a:r>
              <a:rPr b="0" i="0" lang="es-ES" sz="1200" u="none" cap="none" strike="noStrike">
                <a:solidFill>
                  <a:srgbClr val="004A84"/>
                </a:solidFill>
                <a:latin typeface="Calibri"/>
                <a:ea typeface="Calibri"/>
                <a:cs typeface="Calibri"/>
                <a:sym typeface="Calibri"/>
              </a:rPr>
              <a:t>, pero el grado de toxicidad de alguno de ellos es tan elevado que los sitúan entre los venenos más peligrosos creados por el hombre</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4A84"/>
              </a:solidFill>
              <a:latin typeface="Calibri"/>
              <a:ea typeface="Calibri"/>
              <a:cs typeface="Calibri"/>
              <a:sym typeface="Calibri"/>
            </a:endParaRPr>
          </a:p>
          <a:p>
            <a:pPr indent="0" lvl="0" marL="0" marR="0" rtl="0" algn="l">
              <a:lnSpc>
                <a:spcPct val="100000"/>
              </a:lnSpc>
              <a:spcBef>
                <a:spcPts val="0"/>
              </a:spcBef>
              <a:spcAft>
                <a:spcPts val="0"/>
              </a:spcAft>
              <a:buClr>
                <a:srgbClr val="004A84"/>
              </a:buClr>
              <a:buSzPts val="1200"/>
              <a:buFont typeface="Calibri"/>
              <a:buNone/>
            </a:pPr>
            <a:r>
              <a:rPr b="0" i="0" lang="es-ES" sz="1200" u="none" cap="none" strike="noStrike">
                <a:solidFill>
                  <a:srgbClr val="004A84"/>
                </a:solidFill>
                <a:latin typeface="Calibri"/>
                <a:ea typeface="Calibri"/>
                <a:cs typeface="Calibri"/>
                <a:sym typeface="Calibri"/>
              </a:rPr>
              <a:t>La dioxina 2,3,7,8-TCDD (tetraclorodibenzoparadioxina) es 70.000 veces más tóxica que el cianuro, y puede </a:t>
            </a:r>
            <a:r>
              <a:rPr b="1" i="0" lang="es-ES" sz="1200" u="none" cap="none" strike="noStrike">
                <a:solidFill>
                  <a:srgbClr val="FF0000"/>
                </a:solidFill>
                <a:latin typeface="Calibri"/>
                <a:ea typeface="Calibri"/>
                <a:cs typeface="Calibri"/>
                <a:sym typeface="Calibri"/>
              </a:rPr>
              <a:t>provocar la muerte de una persona de 70 Kg. con una dosis de 70 nanogramos</a:t>
            </a:r>
            <a:endParaRPr b="0" i="0" sz="800" u="none" cap="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90" name="Google Shape;29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A84"/>
              </a:buClr>
              <a:buSzPts val="1200"/>
              <a:buFont typeface="Calibri"/>
              <a:buNone/>
            </a:pPr>
            <a:r>
              <a:rPr b="0" i="0" lang="es-ES" sz="1200" u="none" cap="none" strike="noStrike">
                <a:solidFill>
                  <a:srgbClr val="004A84"/>
                </a:solidFill>
                <a:latin typeface="Calibri"/>
                <a:ea typeface="Calibri"/>
                <a:cs typeface="Calibri"/>
                <a:sym typeface="Calibri"/>
              </a:rPr>
              <a:t>Las </a:t>
            </a:r>
            <a:r>
              <a:rPr b="1" i="0" lang="es-ES" sz="1200" u="none" cap="none" strike="noStrike">
                <a:solidFill>
                  <a:srgbClr val="004A84"/>
                </a:solidFill>
                <a:latin typeface="Calibri"/>
                <a:ea typeface="Calibri"/>
                <a:cs typeface="Calibri"/>
                <a:sym typeface="Calibri"/>
              </a:rPr>
              <a:t>dioxinas y furanos </a:t>
            </a:r>
            <a:r>
              <a:rPr b="0" i="0" lang="es-ES" sz="1200" u="none" cap="none" strike="noStrike">
                <a:solidFill>
                  <a:srgbClr val="004A84"/>
                </a:solidFill>
                <a:latin typeface="Calibri"/>
                <a:ea typeface="Calibri"/>
                <a:cs typeface="Calibri"/>
                <a:sym typeface="Calibri"/>
              </a:rPr>
              <a:t>son 210 compuestos, </a:t>
            </a:r>
            <a:r>
              <a:rPr b="1" i="0" lang="es-ES" sz="1200" u="none" cap="none" strike="noStrike">
                <a:solidFill>
                  <a:srgbClr val="004A84"/>
                </a:solidFill>
                <a:latin typeface="Calibri"/>
                <a:ea typeface="Calibri"/>
                <a:cs typeface="Calibri"/>
                <a:sym typeface="Calibri"/>
              </a:rPr>
              <a:t>17 son tóxicos</a:t>
            </a:r>
            <a:r>
              <a:rPr b="0" i="0" lang="es-ES" sz="1200" u="none" cap="none" strike="noStrike">
                <a:solidFill>
                  <a:srgbClr val="004A84"/>
                </a:solidFill>
                <a:latin typeface="Calibri"/>
                <a:ea typeface="Calibri"/>
                <a:cs typeface="Calibri"/>
                <a:sym typeface="Calibri"/>
              </a:rPr>
              <a:t>, pero el grado de toxicidad de alguno de ellos es tan elevado que los sitúan entre los venenos más peligrosos creados por el hombre</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4A84"/>
              </a:solidFill>
              <a:latin typeface="Calibri"/>
              <a:ea typeface="Calibri"/>
              <a:cs typeface="Calibri"/>
              <a:sym typeface="Calibri"/>
            </a:endParaRPr>
          </a:p>
          <a:p>
            <a:pPr indent="0" lvl="0" marL="0" marR="0" rtl="0" algn="l">
              <a:lnSpc>
                <a:spcPct val="100000"/>
              </a:lnSpc>
              <a:spcBef>
                <a:spcPts val="0"/>
              </a:spcBef>
              <a:spcAft>
                <a:spcPts val="0"/>
              </a:spcAft>
              <a:buClr>
                <a:srgbClr val="004A84"/>
              </a:buClr>
              <a:buSzPts val="1200"/>
              <a:buFont typeface="Calibri"/>
              <a:buNone/>
            </a:pPr>
            <a:r>
              <a:rPr b="0" i="0" lang="es-ES" sz="1200" u="none" cap="none" strike="noStrike">
                <a:solidFill>
                  <a:srgbClr val="004A84"/>
                </a:solidFill>
                <a:latin typeface="Calibri"/>
                <a:ea typeface="Calibri"/>
                <a:cs typeface="Calibri"/>
                <a:sym typeface="Calibri"/>
              </a:rPr>
              <a:t>La dioxina 2,3,7,8-TCDD (tetraclorodibenzoparadioxina) es 70.000 veces más tóxica que el cianuro, y puede </a:t>
            </a:r>
            <a:r>
              <a:rPr b="1" i="0" lang="es-ES" sz="1200" u="none" cap="none" strike="noStrike">
                <a:solidFill>
                  <a:srgbClr val="FF0000"/>
                </a:solidFill>
                <a:latin typeface="Calibri"/>
                <a:ea typeface="Calibri"/>
                <a:cs typeface="Calibri"/>
                <a:sym typeface="Calibri"/>
              </a:rPr>
              <a:t>provocar la muerte de una persona de 70 Kg. con una dosis de 70 nanogramos</a:t>
            </a:r>
            <a:endParaRPr b="0" i="0" sz="800" u="none" cap="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04" name="Google Shape;30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ES"/>
              <a:t>Líneas de atención:</a:t>
            </a:r>
            <a:endParaRPr/>
          </a:p>
          <a:p>
            <a:pPr indent="0" lvl="0" marL="0" rtl="0" algn="l">
              <a:spcBef>
                <a:spcPts val="0"/>
              </a:spcBef>
              <a:spcAft>
                <a:spcPts val="0"/>
              </a:spcAft>
              <a:buNone/>
            </a:pPr>
            <a:r>
              <a:rPr lang="es-ES"/>
              <a:t>444 4115</a:t>
            </a:r>
            <a:endParaRPr/>
          </a:p>
          <a:p>
            <a:pPr indent="0" lvl="0" marL="0" rtl="0" algn="l">
              <a:spcBef>
                <a:spcPts val="0"/>
              </a:spcBef>
              <a:spcAft>
                <a:spcPts val="0"/>
              </a:spcAft>
              <a:buNone/>
            </a:pPr>
            <a:r>
              <a:rPr lang="es-ES"/>
              <a:t>01 8000 41515</a:t>
            </a:r>
            <a:endParaRPr/>
          </a:p>
          <a:p>
            <a:pPr indent="0" lvl="0" marL="0" rtl="0" algn="l">
              <a:spcBef>
                <a:spcPts val="0"/>
              </a:spcBef>
              <a:spcAft>
                <a:spcPts val="0"/>
              </a:spcAft>
              <a:buNone/>
            </a:pPr>
            <a:r>
              <a:rPr lang="es-ES"/>
              <a:t>PQRS física o virtual</a:t>
            </a:r>
            <a:endParaRPr/>
          </a:p>
          <a:p>
            <a:pPr indent="0" lvl="0" marL="0" rtl="0" algn="l">
              <a:spcBef>
                <a:spcPts val="0"/>
              </a:spcBef>
              <a:spcAft>
                <a:spcPts val="0"/>
              </a:spcAft>
              <a:buNone/>
            </a:pPr>
            <a:r>
              <a:t/>
            </a:r>
            <a:endParaRPr/>
          </a:p>
        </p:txBody>
      </p:sp>
      <p:sp>
        <p:nvSpPr>
          <p:cNvPr id="493" name="Google Shape;49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156" name="Google Shape;15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166" name="Google Shape;16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196" name="Google Shape;19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0" i="0" lang="es-ES" sz="1200" u="none" strike="noStrike">
                <a:solidFill>
                  <a:schemeClr val="dk1"/>
                </a:solidFill>
              </a:rPr>
              <a:t>Los bifenilos policlorados (PCB) son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Sustancias sintéticas compuestas de carbono, hidrógeno y cloro.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Líquidos</a:t>
            </a:r>
            <a:r>
              <a:rPr lang="es-ES" sz="1200"/>
              <a:t> </a:t>
            </a:r>
            <a:r>
              <a:rPr b="0" i="0" lang="es-ES" sz="1200" u="none" strike="noStrike">
                <a:solidFill>
                  <a:schemeClr val="dk1"/>
                </a:solidFill>
              </a:rPr>
              <a:t>incoloros o de color amarillo pálido y leve olor a hidrocarburo. </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Más densos que el agua, muy estables y no inflamables.</a:t>
            </a:r>
            <a:endParaRPr b="0" i="0" sz="1200" u="none" strike="noStrike">
              <a:solidFill>
                <a:schemeClr val="dk1"/>
              </a:solidFill>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Muy estables y resistentes a la degradación química, biológica, mecánica y térmica.</a:t>
            </a:r>
            <a:endParaRPr/>
          </a:p>
          <a:p>
            <a:pPr indent="-285750" lvl="0" marL="285750" rtl="0" algn="l">
              <a:lnSpc>
                <a:spcPct val="90000"/>
              </a:lnSpc>
              <a:spcBef>
                <a:spcPts val="0"/>
              </a:spcBef>
              <a:spcAft>
                <a:spcPts val="0"/>
              </a:spcAft>
              <a:buClr>
                <a:schemeClr val="dk1"/>
              </a:buClr>
              <a:buSzPts val="1200"/>
              <a:buFont typeface="Noto Sans Symbols"/>
              <a:buChar char="✔"/>
            </a:pPr>
            <a:r>
              <a:rPr b="0" i="0" lang="es-ES" sz="1200" u="none" strike="noStrike">
                <a:solidFill>
                  <a:schemeClr val="dk1"/>
                </a:solidFill>
              </a:rPr>
              <a:t>Poseen excelentes propiedades aislantes, larga vida útil y no son inflamables, pero se consideran altamente peligrosos debido a que afectan la salud humana y el ambiente. </a:t>
            </a:r>
            <a:endParaRPr/>
          </a:p>
        </p:txBody>
      </p:sp>
      <p:sp>
        <p:nvSpPr>
          <p:cNvPr id="205" name="Google Shape;20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7" name="Shape 17"/>
        <p:cNvGrpSpPr/>
        <p:nvPr/>
      </p:nvGrpSpPr>
      <p:grpSpPr>
        <a:xfrm>
          <a:off x="0" y="0"/>
          <a:ext cx="0" cy="0"/>
          <a:chOff x="0" y="0"/>
          <a:chExt cx="0" cy="0"/>
        </a:xfrm>
      </p:grpSpPr>
      <p:sp>
        <p:nvSpPr>
          <p:cNvPr id="18" name="Google Shape;18;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8"/>
          <p:cNvSpPr/>
          <p:nvPr>
            <p:ph idx="2" type="pic"/>
          </p:nvPr>
        </p:nvSpPr>
        <p:spPr>
          <a:xfrm>
            <a:off x="5183188" y="987425"/>
            <a:ext cx="6172200" cy="4873625"/>
          </a:xfrm>
          <a:prstGeom prst="rect">
            <a:avLst/>
          </a:prstGeom>
          <a:noFill/>
          <a:ln>
            <a:noFill/>
          </a:ln>
        </p:spPr>
      </p:sp>
      <p:sp>
        <p:nvSpPr>
          <p:cNvPr id="20" name="Google Shape;20;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 name="Google Shape;2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24" name="Google Shape;24;p38"/>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66" name="Shape 66"/>
        <p:cNvGrpSpPr/>
        <p:nvPr/>
      </p:nvGrpSpPr>
      <p:grpSpPr>
        <a:xfrm>
          <a:off x="0" y="0"/>
          <a:ext cx="0" cy="0"/>
          <a:chOff x="0" y="0"/>
          <a:chExt cx="0" cy="0"/>
        </a:xfrm>
      </p:grpSpPr>
      <p:sp>
        <p:nvSpPr>
          <p:cNvPr id="67" name="Google Shape;67;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73" name="Google Shape;73;p47"/>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74" name="Shape 74"/>
        <p:cNvGrpSpPr/>
        <p:nvPr/>
      </p:nvGrpSpPr>
      <p:grpSpPr>
        <a:xfrm>
          <a:off x="0" y="0"/>
          <a:ext cx="0" cy="0"/>
          <a:chOff x="0" y="0"/>
          <a:chExt cx="0" cy="0"/>
        </a:xfrm>
      </p:grpSpPr>
      <p:sp>
        <p:nvSpPr>
          <p:cNvPr id="75" name="Google Shape;75;p4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7" name="Google Shape;77;p4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9" name="Google Shape;79;p4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83" name="Google Shape;83;p48"/>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84" name="Shape 84"/>
        <p:cNvGrpSpPr/>
        <p:nvPr/>
      </p:nvGrpSpPr>
      <p:grpSpPr>
        <a:xfrm>
          <a:off x="0" y="0"/>
          <a:ext cx="0" cy="0"/>
          <a:chOff x="0" y="0"/>
          <a:chExt cx="0" cy="0"/>
        </a:xfrm>
      </p:grpSpPr>
      <p:sp>
        <p:nvSpPr>
          <p:cNvPr id="85" name="Google Shape;85;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89" name="Google Shape;89;p49"/>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90" name="Shape 90"/>
        <p:cNvGrpSpPr/>
        <p:nvPr/>
      </p:nvGrpSpPr>
      <p:grpSpPr>
        <a:xfrm>
          <a:off x="0" y="0"/>
          <a:ext cx="0" cy="0"/>
          <a:chOff x="0" y="0"/>
          <a:chExt cx="0" cy="0"/>
        </a:xfrm>
      </p:grpSpPr>
      <p:sp>
        <p:nvSpPr>
          <p:cNvPr id="91" name="Google Shape;91;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3" name="Google Shape;93;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97" name="Google Shape;97;p50"/>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98" name="Shape 98"/>
        <p:cNvGrpSpPr/>
        <p:nvPr/>
      </p:nvGrpSpPr>
      <p:grpSpPr>
        <a:xfrm>
          <a:off x="0" y="0"/>
          <a:ext cx="0" cy="0"/>
          <a:chOff x="0" y="0"/>
          <a:chExt cx="0" cy="0"/>
        </a:xfrm>
      </p:grpSpPr>
      <p:sp>
        <p:nvSpPr>
          <p:cNvPr id="99" name="Google Shape;9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104" name="Google Shape;104;p51"/>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05" name="Shape 105"/>
        <p:cNvGrpSpPr/>
        <p:nvPr/>
      </p:nvGrpSpPr>
      <p:grpSpPr>
        <a:xfrm>
          <a:off x="0" y="0"/>
          <a:ext cx="0" cy="0"/>
          <a:chOff x="0" y="0"/>
          <a:chExt cx="0" cy="0"/>
        </a:xfrm>
      </p:grpSpPr>
      <p:sp>
        <p:nvSpPr>
          <p:cNvPr id="106" name="Google Shape;106;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111" name="Google Shape;111;p52"/>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5" name="Shape 25"/>
        <p:cNvGrpSpPr/>
        <p:nvPr/>
      </p:nvGrpSpPr>
      <p:grpSpPr>
        <a:xfrm>
          <a:off x="0" y="0"/>
          <a:ext cx="0" cy="0"/>
          <a:chOff x="0" y="0"/>
          <a:chExt cx="0" cy="0"/>
        </a:xfrm>
      </p:grpSpPr>
      <p:sp>
        <p:nvSpPr>
          <p:cNvPr id="26" name="Google Shape;26;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
        <p:nvSpPr>
          <p:cNvPr id="31" name="Google Shape;31;p39"/>
          <p:cNvSpPr txBox="1"/>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s-ES" sz="1200" u="none" cap="none" strike="noStrike">
                <a:solidFill>
                  <a:srgbClr val="888888"/>
                </a:solidFill>
                <a:latin typeface="Helvetica Neue"/>
                <a:ea typeface="Helvetica Neue"/>
                <a:cs typeface="Helvetica Neue"/>
                <a:sym typeface="Helvetica Neue"/>
              </a:rPr>
              <a:t>23/04/2025</a:t>
            </a:r>
            <a:endParaRPr b="0" i="0" sz="1200" u="none" cap="none" strike="noStrike">
              <a:solidFill>
                <a:srgbClr val="888888"/>
              </a:solidFill>
              <a:latin typeface="Helvetica Neue"/>
              <a:ea typeface="Helvetica Neue"/>
              <a:cs typeface="Helvetica Neue"/>
              <a:sym typeface="Helvetica Neue"/>
            </a:endParaRPr>
          </a:p>
        </p:txBody>
      </p:sp>
      <p:sp>
        <p:nvSpPr>
          <p:cNvPr id="32" name="Google Shape;32;p39"/>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Helvetica Neue"/>
                <a:ea typeface="Helvetica Neue"/>
                <a:cs typeface="Helvetica Neue"/>
                <a:sym typeface="Helvetica Neue"/>
              </a:rPr>
              <a:t>‹#›</a:t>
            </a:fld>
            <a:endParaRPr b="0" i="0" sz="1200" u="none" cap="none" strike="noStrike">
              <a:solidFill>
                <a:srgbClr val="888888"/>
              </a:solidFill>
              <a:latin typeface="Helvetica Neue"/>
              <a:ea typeface="Helvetica Neue"/>
              <a:cs typeface="Helvetica Neue"/>
              <a:sym typeface="Helvetica Neue"/>
            </a:endParaRPr>
          </a:p>
        </p:txBody>
      </p:sp>
      <p:pic>
        <p:nvPicPr>
          <p:cNvPr id="33" name="Google Shape;33;p39"/>
          <p:cNvPicPr preferRelativeResize="0"/>
          <p:nvPr/>
        </p:nvPicPr>
        <p:blipFill rotWithShape="1">
          <a:blip r:embed="rId2">
            <a:alphaModFix/>
          </a:blip>
          <a:srcRect b="0" l="0" r="0" t="0"/>
          <a:stretch/>
        </p:blipFill>
        <p:spPr>
          <a:xfrm>
            <a:off x="4776573" y="2139929"/>
            <a:ext cx="2638853" cy="17830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34" name="Shape 34"/>
        <p:cNvGrpSpPr/>
        <p:nvPr/>
      </p:nvGrpSpPr>
      <p:grpSpPr>
        <a:xfrm>
          <a:off x="0" y="0"/>
          <a:ext cx="0" cy="0"/>
          <a:chOff x="0" y="0"/>
          <a:chExt cx="0" cy="0"/>
        </a:xfrm>
      </p:grpSpPr>
      <p:sp>
        <p:nvSpPr>
          <p:cNvPr id="35" name="Google Shape;3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38" name="Google Shape;38;p40"/>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39" name="Shape 39"/>
        <p:cNvGrpSpPr/>
        <p:nvPr/>
      </p:nvGrpSpPr>
      <p:grpSpPr>
        <a:xfrm>
          <a:off x="0" y="0"/>
          <a:ext cx="0" cy="0"/>
          <a:chOff x="0" y="0"/>
          <a:chExt cx="0" cy="0"/>
        </a:xfrm>
      </p:grpSpPr>
      <p:sp>
        <p:nvSpPr>
          <p:cNvPr id="40" name="Google Shape;40;p41"/>
          <p:cNvSpPr txBox="1"/>
          <p:nvPr/>
        </p:nvSpPr>
        <p:spPr>
          <a:xfrm>
            <a:off x="5139648" y="6639446"/>
            <a:ext cx="1912704"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lt1"/>
                </a:solidFill>
                <a:latin typeface="Helvetica Neue"/>
                <a:ea typeface="Helvetica Neue"/>
                <a:cs typeface="Helvetica Neue"/>
                <a:sym typeface="Helvetica Neue"/>
              </a:rPr>
              <a:t>www.minambiente.gov.co</a:t>
            </a:r>
            <a:endParaRPr b="1" sz="1100">
              <a:solidFill>
                <a:schemeClr val="lt1"/>
              </a:solidFill>
              <a:latin typeface="Helvetica Neue"/>
              <a:ea typeface="Helvetica Neue"/>
              <a:cs typeface="Helvetica Neue"/>
              <a:sym typeface="Helvetica Neue"/>
            </a:endParaRPr>
          </a:p>
        </p:txBody>
      </p:sp>
      <p:pic>
        <p:nvPicPr>
          <p:cNvPr id="41" name="Google Shape;41;p41"/>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42" name="Shape 42"/>
        <p:cNvGrpSpPr/>
        <p:nvPr/>
      </p:nvGrpSpPr>
      <p:grpSpPr>
        <a:xfrm>
          <a:off x="0" y="0"/>
          <a:ext cx="0" cy="0"/>
          <a:chOff x="0" y="0"/>
          <a:chExt cx="0" cy="0"/>
        </a:xfrm>
      </p:grpSpPr>
      <p:sp>
        <p:nvSpPr>
          <p:cNvPr id="43" name="Google Shape;43;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48" name="Google Shape;48;p42"/>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9" name="Shape 49"/>
        <p:cNvGrpSpPr/>
        <p:nvPr/>
      </p:nvGrpSpPr>
      <p:grpSpPr>
        <a:xfrm>
          <a:off x="0" y="0"/>
          <a:ext cx="0" cy="0"/>
          <a:chOff x="0" y="0"/>
          <a:chExt cx="0" cy="0"/>
        </a:xfrm>
      </p:grpSpPr>
      <p:sp>
        <p:nvSpPr>
          <p:cNvPr id="50" name="Google Shape;50;p43"/>
          <p:cNvSpPr txBox="1"/>
          <p:nvPr>
            <p:ph type="title"/>
          </p:nvPr>
        </p:nvSpPr>
        <p:spPr>
          <a:xfrm>
            <a:off x="599392" y="503374"/>
            <a:ext cx="777423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95959"/>
              </a:buClr>
              <a:buSzPts val="4400"/>
              <a:buFont typeface="Helvetica Neue"/>
              <a:buNone/>
              <a:defRPr>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
        <p:nvSpPr>
          <p:cNvPr id="52" name="Google Shape;52;p43"/>
          <p:cNvSpPr txBox="1"/>
          <p:nvPr>
            <p:ph idx="1" type="body"/>
          </p:nvPr>
        </p:nvSpPr>
        <p:spPr>
          <a:xfrm>
            <a:off x="517796" y="2170323"/>
            <a:ext cx="11074130" cy="373517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cabezado de sección">
  <p:cSld name="1_Encabezado de sección">
    <p:spTree>
      <p:nvGrpSpPr>
        <p:cNvPr id="53" name="Shape 53"/>
        <p:cNvGrpSpPr/>
        <p:nvPr/>
      </p:nvGrpSpPr>
      <p:grpSpPr>
        <a:xfrm>
          <a:off x="0" y="0"/>
          <a:ext cx="0" cy="0"/>
          <a:chOff x="0" y="0"/>
          <a:chExt cx="0" cy="0"/>
        </a:xfrm>
      </p:grpSpPr>
      <p:pic>
        <p:nvPicPr>
          <p:cNvPr id="54" name="Google Shape;54;p44"/>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55" name="Shape 55"/>
        <p:cNvGrpSpPr/>
        <p:nvPr/>
      </p:nvGrpSpPr>
      <p:grpSpPr>
        <a:xfrm>
          <a:off x="0" y="0"/>
          <a:ext cx="0" cy="0"/>
          <a:chOff x="0" y="0"/>
          <a:chExt cx="0" cy="0"/>
        </a:xfrm>
      </p:grpSpPr>
      <p:sp>
        <p:nvSpPr>
          <p:cNvPr id="56" name="Google Shape;56;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8" name="Google Shape;5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pic>
        <p:nvPicPr>
          <p:cNvPr id="61" name="Google Shape;61;p45"/>
          <p:cNvPicPr preferRelativeResize="0"/>
          <p:nvPr/>
        </p:nvPicPr>
        <p:blipFill rotWithShape="1">
          <a:blip r:embed="rId2">
            <a:alphaModFix/>
          </a:blip>
          <a:srcRect b="0" l="0" r="0" t="0"/>
          <a:stretch/>
        </p:blipFill>
        <p:spPr>
          <a:xfrm>
            <a:off x="491607" y="159440"/>
            <a:ext cx="693185" cy="4699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62" name="Shape 62"/>
        <p:cNvGrpSpPr/>
        <p:nvPr/>
      </p:nvGrpSpPr>
      <p:grpSpPr>
        <a:xfrm>
          <a:off x="0" y="0"/>
          <a:ext cx="0" cy="0"/>
          <a:chOff x="0" y="0"/>
          <a:chExt cx="0" cy="0"/>
        </a:xfrm>
      </p:grpSpPr>
      <p:sp>
        <p:nvSpPr>
          <p:cNvPr id="63" name="Google Shape;6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5.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1.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12" name="Google Shape;1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13" name="Google Shape;1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Helvetica Neue"/>
                <a:ea typeface="Helvetica Neue"/>
                <a:cs typeface="Helvetica Neue"/>
                <a:sym typeface="Helvetica Neue"/>
              </a:defRPr>
            </a:lvl1pPr>
            <a:lvl2pPr lvl="1"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400"/>
              <a:buNone/>
              <a:defRPr b="0" i="0" sz="1800" u="none" cap="none" strike="noStrike">
                <a:solidFill>
                  <a:schemeClr val="dk1"/>
                </a:solidFill>
                <a:latin typeface="Helvetica Neue"/>
                <a:ea typeface="Helvetica Neue"/>
                <a:cs typeface="Helvetica Neue"/>
                <a:sym typeface="Helvetica Neue"/>
              </a:defRPr>
            </a:lvl9pPr>
          </a:lstStyle>
          <a:p/>
        </p:txBody>
      </p:sp>
      <p:sp>
        <p:nvSpPr>
          <p:cNvPr id="14" name="Google Shape;1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Helvetica Neue"/>
                <a:ea typeface="Helvetica Neue"/>
                <a:cs typeface="Helvetica Neue"/>
                <a:sym typeface="Helvetica Neue"/>
              </a:defRPr>
            </a:lvl1pPr>
            <a:lvl2pPr indent="0" lvl="1" marL="0" marR="0" rtl="0" algn="r">
              <a:spcBef>
                <a:spcPts val="0"/>
              </a:spcBef>
              <a:buNone/>
              <a:defRPr b="0" i="0" sz="1200" u="none" cap="none" strike="noStrike">
                <a:solidFill>
                  <a:srgbClr val="888888"/>
                </a:solidFill>
                <a:latin typeface="Helvetica Neue"/>
                <a:ea typeface="Helvetica Neue"/>
                <a:cs typeface="Helvetica Neue"/>
                <a:sym typeface="Helvetica Neue"/>
              </a:defRPr>
            </a:lvl2pPr>
            <a:lvl3pPr indent="0" lvl="2" marL="0" marR="0" rtl="0" algn="r">
              <a:spcBef>
                <a:spcPts val="0"/>
              </a:spcBef>
              <a:buNone/>
              <a:defRPr b="0" i="0" sz="1200" u="none" cap="none" strike="noStrike">
                <a:solidFill>
                  <a:srgbClr val="888888"/>
                </a:solidFill>
                <a:latin typeface="Helvetica Neue"/>
                <a:ea typeface="Helvetica Neue"/>
                <a:cs typeface="Helvetica Neue"/>
                <a:sym typeface="Helvetica Neue"/>
              </a:defRPr>
            </a:lvl3pPr>
            <a:lvl4pPr indent="0" lvl="3" marL="0" marR="0" rtl="0" algn="r">
              <a:spcBef>
                <a:spcPts val="0"/>
              </a:spcBef>
              <a:buNone/>
              <a:defRPr b="0" i="0" sz="1200" u="none" cap="none" strike="noStrike">
                <a:solidFill>
                  <a:srgbClr val="888888"/>
                </a:solidFill>
                <a:latin typeface="Helvetica Neue"/>
                <a:ea typeface="Helvetica Neue"/>
                <a:cs typeface="Helvetica Neue"/>
                <a:sym typeface="Helvetica Neue"/>
              </a:defRPr>
            </a:lvl4pPr>
            <a:lvl5pPr indent="0" lvl="4" marL="0" marR="0" rtl="0" algn="r">
              <a:spcBef>
                <a:spcPts val="0"/>
              </a:spcBef>
              <a:buNone/>
              <a:defRPr b="0" i="0" sz="1200" u="none" cap="none" strike="noStrike">
                <a:solidFill>
                  <a:srgbClr val="888888"/>
                </a:solidFill>
                <a:latin typeface="Helvetica Neue"/>
                <a:ea typeface="Helvetica Neue"/>
                <a:cs typeface="Helvetica Neue"/>
                <a:sym typeface="Helvetica Neue"/>
              </a:defRPr>
            </a:lvl5pPr>
            <a:lvl6pPr indent="0" lvl="5" marL="0" marR="0" rtl="0" algn="r">
              <a:spcBef>
                <a:spcPts val="0"/>
              </a:spcBef>
              <a:buNone/>
              <a:defRPr b="0" i="0" sz="1200" u="none" cap="none" strike="noStrike">
                <a:solidFill>
                  <a:srgbClr val="888888"/>
                </a:solidFill>
                <a:latin typeface="Helvetica Neue"/>
                <a:ea typeface="Helvetica Neue"/>
                <a:cs typeface="Helvetica Neue"/>
                <a:sym typeface="Helvetica Neue"/>
              </a:defRPr>
            </a:lvl6pPr>
            <a:lvl7pPr indent="0" lvl="6" marL="0" marR="0" rtl="0" algn="r">
              <a:spcBef>
                <a:spcPts val="0"/>
              </a:spcBef>
              <a:buNone/>
              <a:defRPr b="0" i="0" sz="1200" u="none" cap="none" strike="noStrike">
                <a:solidFill>
                  <a:srgbClr val="888888"/>
                </a:solidFill>
                <a:latin typeface="Helvetica Neue"/>
                <a:ea typeface="Helvetica Neue"/>
                <a:cs typeface="Helvetica Neue"/>
                <a:sym typeface="Helvetica Neue"/>
              </a:defRPr>
            </a:lvl7pPr>
            <a:lvl8pPr indent="0" lvl="7" marL="0" marR="0" rtl="0" algn="r">
              <a:spcBef>
                <a:spcPts val="0"/>
              </a:spcBef>
              <a:buNone/>
              <a:defRPr b="0" i="0" sz="1200" u="none" cap="none" strike="noStrike">
                <a:solidFill>
                  <a:srgbClr val="888888"/>
                </a:solidFill>
                <a:latin typeface="Helvetica Neue"/>
                <a:ea typeface="Helvetica Neue"/>
                <a:cs typeface="Helvetica Neue"/>
                <a:sym typeface="Helvetica Neue"/>
              </a:defRPr>
            </a:lvl8pPr>
            <a:lvl9pPr indent="0" lvl="8" marL="0" marR="0" rtl="0" algn="r">
              <a:spcBef>
                <a:spcPts val="0"/>
              </a:spcBef>
              <a:buNone/>
              <a:defRPr b="0" i="0" sz="12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s-ES"/>
              <a:t>‹#›</a:t>
            </a:fld>
            <a:endParaRPr/>
          </a:p>
        </p:txBody>
      </p:sp>
      <p:pic>
        <p:nvPicPr>
          <p:cNvPr descr="Comunicado | Programa De Las Naciones Unidas Para El Desarrollo" id="15" name="Google Shape;15;p37"/>
          <p:cNvPicPr preferRelativeResize="0"/>
          <p:nvPr/>
        </p:nvPicPr>
        <p:blipFill rotWithShape="1">
          <a:blip r:embed="rId1">
            <a:alphaModFix/>
          </a:blip>
          <a:srcRect b="12777" l="39297" r="39921" t="13056"/>
          <a:stretch/>
        </p:blipFill>
        <p:spPr>
          <a:xfrm>
            <a:off x="11096285" y="5923750"/>
            <a:ext cx="333715" cy="669939"/>
          </a:xfrm>
          <a:prstGeom prst="rect">
            <a:avLst/>
          </a:prstGeom>
          <a:noFill/>
          <a:ln>
            <a:noFill/>
          </a:ln>
        </p:spPr>
      </p:pic>
      <p:pic>
        <p:nvPicPr>
          <p:cNvPr descr="Global Environment Facility | LinkedIn" id="16" name="Google Shape;16;p37"/>
          <p:cNvPicPr preferRelativeResize="0"/>
          <p:nvPr/>
        </p:nvPicPr>
        <p:blipFill rotWithShape="1">
          <a:blip r:embed="rId2">
            <a:alphaModFix/>
          </a:blip>
          <a:srcRect b="0" l="0" r="0" t="0"/>
          <a:stretch/>
        </p:blipFill>
        <p:spPr>
          <a:xfrm>
            <a:off x="11522415" y="6025242"/>
            <a:ext cx="577170" cy="5771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hyperlink" Target="https://www.youtube.com/watch?v=799OKKnLiyw" TargetMode="External"/><Relationship Id="rId7"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44.png"/><Relationship Id="rId7"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24.jpg"/><Relationship Id="rId8"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55.png"/><Relationship Id="rId5" Type="http://schemas.openxmlformats.org/officeDocument/2006/relationships/image" Target="../media/image68.png"/><Relationship Id="rId6" Type="http://schemas.openxmlformats.org/officeDocument/2006/relationships/image" Target="../media/image59.png"/><Relationship Id="rId7" Type="http://schemas.openxmlformats.org/officeDocument/2006/relationships/hyperlink" Target="https://quimicos.minambiente.gov.co/wp-content/uploads/2021/06/2.Tomo4_web_Marcado.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4.jpg"/><Relationship Id="rId4" Type="http://schemas.openxmlformats.org/officeDocument/2006/relationships/image" Target="../media/image48.png"/><Relationship Id="rId5" Type="http://schemas.openxmlformats.org/officeDocument/2006/relationships/image" Target="../media/image5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58.png"/><Relationship Id="rId5" Type="http://schemas.openxmlformats.org/officeDocument/2006/relationships/image" Target="../media/image49.png"/><Relationship Id="rId6" Type="http://schemas.openxmlformats.org/officeDocument/2006/relationships/image" Target="../media/image60.png"/><Relationship Id="rId7" Type="http://schemas.openxmlformats.org/officeDocument/2006/relationships/image" Target="../media/image56.png"/><Relationship Id="rId8"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65.jp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66.png"/><Relationship Id="rId5" Type="http://schemas.openxmlformats.org/officeDocument/2006/relationships/image" Target="../media/image7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8.jpg"/><Relationship Id="rId9" Type="http://schemas.openxmlformats.org/officeDocument/2006/relationships/image" Target="../media/image74.jpg"/><Relationship Id="rId5" Type="http://schemas.openxmlformats.org/officeDocument/2006/relationships/image" Target="../media/image30.jp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solidFill>
                  <a:srgbClr val="3F3F3F"/>
                </a:solidFill>
                <a:latin typeface="Verdana"/>
                <a:ea typeface="Verdana"/>
                <a:cs typeface="Verdana"/>
                <a:sym typeface="Verdana"/>
              </a:rPr>
              <a:t>‹#›</a:t>
            </a:fld>
            <a:endParaRPr sz="1100">
              <a:solidFill>
                <a:srgbClr val="3F3F3F"/>
              </a:solidFill>
              <a:latin typeface="Verdana"/>
              <a:ea typeface="Verdana"/>
              <a:cs typeface="Verdana"/>
              <a:sym typeface="Verdana"/>
            </a:endParaRPr>
          </a:p>
        </p:txBody>
      </p:sp>
      <p:graphicFrame>
        <p:nvGraphicFramePr>
          <p:cNvPr id="118" name="Google Shape;118;p1"/>
          <p:cNvGraphicFramePr/>
          <p:nvPr/>
        </p:nvGraphicFramePr>
        <p:xfrm>
          <a:off x="1102559" y="1519199"/>
          <a:ext cx="3000000" cy="3000000"/>
        </p:xfrm>
        <a:graphic>
          <a:graphicData uri="http://schemas.openxmlformats.org/drawingml/2006/table">
            <a:tbl>
              <a:tblPr bandRow="1" firstCol="1" firstRow="1">
                <a:noFill/>
                <a:tableStyleId>{4ACA9452-A9F6-41F4-968B-4801C7C1BF4F}</a:tableStyleId>
              </a:tblPr>
              <a:tblGrid>
                <a:gridCol w="280375"/>
                <a:gridCol w="5633475"/>
                <a:gridCol w="1404900"/>
                <a:gridCol w="2668125"/>
              </a:tblGrid>
              <a:tr h="386475">
                <a:tc gridSpan="4">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Miércoles, 23 de abril de 2025</a:t>
                      </a:r>
                      <a:endParaRPr sz="1600" u="none" cap="none" strike="noStrike">
                        <a:latin typeface="Verdana"/>
                        <a:ea typeface="Verdana"/>
                        <a:cs typeface="Verdana"/>
                        <a:sym typeface="Verdana"/>
                      </a:endParaRPr>
                    </a:p>
                  </a:txBody>
                  <a:tcPr marT="0" marB="0" marR="56625" marL="56625" anchor="b"/>
                </a:tc>
                <a:tc hMerge="1"/>
                <a:tc hMerge="1"/>
                <a:tc hMerge="1"/>
              </a:tr>
              <a:tr h="440550">
                <a:tc>
                  <a:txBody>
                    <a:bodyPr/>
                    <a:lstStyle/>
                    <a:p>
                      <a:pPr indent="0" lvl="0" marL="0" marR="0" rtl="0" algn="l">
                        <a:lnSpc>
                          <a:spcPct val="100000"/>
                        </a:lnSpc>
                        <a:spcBef>
                          <a:spcPts val="0"/>
                        </a:spcBef>
                        <a:spcAft>
                          <a:spcPts val="0"/>
                        </a:spcAft>
                        <a:buNone/>
                      </a:pPr>
                      <a:r>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Registro </a:t>
                      </a:r>
                      <a:endParaRPr/>
                    </a:p>
                  </a:txBody>
                  <a:tcPr marT="45725" marB="45725" marR="91450" marL="91450" anchor="ctr"/>
                </a:tc>
                <a:tc>
                  <a:txBody>
                    <a:bodyPr/>
                    <a:lstStyle/>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8:00 am </a:t>
                      </a:r>
                      <a:endParaRPr/>
                    </a:p>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8:30 am </a:t>
                      </a:r>
                      <a:endParaRPr/>
                    </a:p>
                  </a:txBody>
                  <a:tcPr marT="45725" marB="45725" marR="91450" marL="91450"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Proyecto COP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Apertura </a:t>
                      </a:r>
                      <a:endParaRPr/>
                    </a:p>
                  </a:txBody>
                  <a:tcPr marT="45725" marB="45725" marR="91450" marL="91450" anchor="ctr"/>
                </a:tc>
                <a:tc>
                  <a:txBody>
                    <a:bodyPr/>
                    <a:lstStyle/>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8:45 am </a:t>
                      </a:r>
                      <a:endParaRPr/>
                    </a:p>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9:15 am </a:t>
                      </a:r>
                      <a:endParaRPr/>
                    </a:p>
                  </a:txBody>
                  <a:tcPr marT="45725" marB="45725" marR="91450" marL="91450"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Proyecto COP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Marco regulatorio sobre la gestión de PCB en Colombia  </a:t>
                      </a:r>
                      <a:endParaRPr/>
                    </a:p>
                  </a:txBody>
                  <a:tcPr marT="45725" marB="45725" marR="91450" marL="91450" anchor="ctr"/>
                </a:tc>
                <a:tc>
                  <a:txBody>
                    <a:bodyPr/>
                    <a:lstStyle/>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9:15 am </a:t>
                      </a:r>
                      <a:endParaRPr/>
                    </a:p>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10:15 am </a:t>
                      </a:r>
                      <a:endParaRPr/>
                    </a:p>
                  </a:txBody>
                  <a:tcPr marT="45725" marB="45725" marR="91450" marL="91450"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Minambiente/PNUD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Refrigerio  </a:t>
                      </a:r>
                      <a:endParaRPr/>
                    </a:p>
                  </a:txBody>
                  <a:tcPr marT="45725" marB="45725" marR="91450" marL="91450" anchor="ctr"/>
                </a:tc>
                <a:tc>
                  <a:txBody>
                    <a:bodyPr/>
                    <a:lstStyle/>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10:15 am </a:t>
                      </a:r>
                      <a:endParaRPr/>
                    </a:p>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10:45 am </a:t>
                      </a:r>
                      <a:endParaRPr/>
                    </a:p>
                  </a:txBody>
                  <a:tcPr marT="45725" marB="45725" marR="91450" marL="91450"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Taller Práctico sobre registro de información al Inventario Nacional de PCB </a:t>
                      </a:r>
                      <a:endParaRPr/>
                    </a:p>
                  </a:txBody>
                  <a:tcPr marT="45725" marB="45725" marR="91450" marL="91450" anchor="ctr"/>
                </a:tc>
                <a:tc>
                  <a:txBody>
                    <a:bodyPr/>
                    <a:lstStyle/>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10:45 am </a:t>
                      </a:r>
                      <a:endParaRPr/>
                    </a:p>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12:15 am </a:t>
                      </a:r>
                      <a:endParaRPr/>
                    </a:p>
                  </a:txBody>
                  <a:tcPr marT="45725" marB="45725" marR="91450" marL="91450"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IDEAM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Preguntas </a:t>
                      </a:r>
                      <a:endParaRPr/>
                    </a:p>
                  </a:txBody>
                  <a:tcPr marT="45725" marB="45725" marR="91450" marL="91450" anchor="ctr"/>
                </a:tc>
                <a:tc>
                  <a:txBody>
                    <a:bodyPr/>
                    <a:lstStyle/>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12:15am </a:t>
                      </a:r>
                      <a:endParaRPr/>
                    </a:p>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1:00pm </a:t>
                      </a:r>
                      <a:endParaRPr/>
                    </a:p>
                  </a:txBody>
                  <a:tcPr marT="45725" marB="45725" marR="91450" marL="91450"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Todos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Almuerzo libre </a:t>
                      </a:r>
                      <a:endParaRPr/>
                    </a:p>
                  </a:txBody>
                  <a:tcPr marT="45725" marB="45725" marR="91450" marL="91450" anchor="ctr"/>
                </a:tc>
                <a:tc>
                  <a:txBody>
                    <a:bodyPr/>
                    <a:lstStyle/>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1:00 pm </a:t>
                      </a:r>
                      <a:endParaRPr/>
                    </a:p>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2:00 pm </a:t>
                      </a:r>
                      <a:endParaRPr/>
                    </a:p>
                  </a:txBody>
                  <a:tcPr marT="45725" marB="45725" marR="91450" marL="91450"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Buenas prácticas en el marcado, toma de muestras y análisis de PCB  </a:t>
                      </a:r>
                      <a:endParaRPr/>
                    </a:p>
                  </a:txBody>
                  <a:tcPr marT="45725" marB="45725" marR="91450" marL="91450" anchor="ctr"/>
                </a:tc>
                <a:tc>
                  <a:txBody>
                    <a:bodyPr/>
                    <a:lstStyle/>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2:00 pm </a:t>
                      </a:r>
                      <a:endParaRPr/>
                    </a:p>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3:30 pm </a:t>
                      </a:r>
                      <a:endParaRPr/>
                    </a:p>
                  </a:txBody>
                  <a:tcPr marT="45725" marB="45725" marR="91450" marL="91450"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MPC y Asociados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Gestión de equipos contaminados con PCB </a:t>
                      </a:r>
                      <a:endParaRPr/>
                    </a:p>
                  </a:txBody>
                  <a:tcPr marT="45725" marB="45725" marR="91450" marL="91450" anchor="ctr"/>
                </a:tc>
                <a:tc>
                  <a:txBody>
                    <a:bodyPr/>
                    <a:lstStyle/>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3:30 pm </a:t>
                      </a:r>
                      <a:endParaRPr/>
                    </a:p>
                    <a:p>
                      <a:pPr indent="0" lvl="0" marL="0" marR="0" rtl="0" algn="ctr">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4:30 pm </a:t>
                      </a:r>
                      <a:endParaRPr/>
                    </a:p>
                  </a:txBody>
                  <a:tcPr marT="45725" marB="45725" marR="91450" marL="91450" anchor="ctr"/>
                </a:tc>
                <a:tc>
                  <a:txBody>
                    <a:bodyPr/>
                    <a:lstStyle/>
                    <a:p>
                      <a:pPr indent="0" lvl="0" marL="0" marR="0" rtl="0" algn="l">
                        <a:lnSpc>
                          <a:spcPct val="89062"/>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LITO SAS </a:t>
                      </a:r>
                      <a:endParaRPr/>
                    </a:p>
                  </a:txBody>
                  <a:tcPr marT="45725" marB="45725" marR="91450" marL="91450" anchor="ctr"/>
                </a:tc>
              </a:tr>
              <a:tr h="440550">
                <a:tc>
                  <a:txBody>
                    <a:bodyPr/>
                    <a:lstStyle/>
                    <a:p>
                      <a:pPr indent="0" lvl="0" marL="0" marR="0" rtl="0" algn="l">
                        <a:lnSpc>
                          <a:spcPct val="100000"/>
                        </a:lnSpc>
                        <a:spcBef>
                          <a:spcPts val="0"/>
                        </a:spcBef>
                        <a:spcAft>
                          <a:spcPts val="0"/>
                        </a:spcAft>
                        <a:buNone/>
                      </a:pPr>
                      <a:r>
                        <a:rPr lang="es-ES" sz="1600" u="none" cap="none" strike="noStrike">
                          <a:latin typeface="Verdana"/>
                          <a:ea typeface="Verdana"/>
                          <a:cs typeface="Verdana"/>
                          <a:sym typeface="Verdana"/>
                        </a:rPr>
                        <a:t> </a:t>
                      </a:r>
                      <a:endParaRPr sz="1600" u="none" cap="none" strike="noStrike">
                        <a:latin typeface="Verdana"/>
                        <a:ea typeface="Verdana"/>
                        <a:cs typeface="Verdana"/>
                        <a:sym typeface="Verdana"/>
                      </a:endParaRPr>
                    </a:p>
                  </a:txBody>
                  <a:tcPr marT="0" marB="0" marR="56625" marL="56625"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Conclusiones </a:t>
                      </a:r>
                      <a:endParaRPr/>
                    </a:p>
                  </a:txBody>
                  <a:tcPr marT="45725" marB="45725" marR="91450" marL="91450" anchor="ctr"/>
                </a:tc>
                <a:tc>
                  <a:txBody>
                    <a:bodyPr/>
                    <a:lstStyle/>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4:30 pm </a:t>
                      </a:r>
                      <a:endParaRPr/>
                    </a:p>
                    <a:p>
                      <a:pPr indent="0" lvl="0" marL="0" marR="0" rtl="0" algn="ctr">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5:00 pm </a:t>
                      </a:r>
                      <a:endParaRPr/>
                    </a:p>
                  </a:txBody>
                  <a:tcPr marT="45725" marB="45725" marR="91450" marL="91450" anchor="ctr"/>
                </a:tc>
                <a:tc>
                  <a:txBody>
                    <a:bodyPr/>
                    <a:lstStyle/>
                    <a:p>
                      <a:pPr indent="0" lvl="0" marL="0" marR="0" rtl="0" algn="l">
                        <a:lnSpc>
                          <a:spcPct val="102437"/>
                        </a:lnSpc>
                        <a:spcBef>
                          <a:spcPts val="0"/>
                        </a:spcBef>
                        <a:spcAft>
                          <a:spcPts val="0"/>
                        </a:spcAft>
                        <a:buClr>
                          <a:schemeClr val="dk1"/>
                        </a:buClr>
                        <a:buSzPts val="1600"/>
                        <a:buFont typeface="Verdana"/>
                        <a:buNone/>
                      </a:pPr>
                      <a:r>
                        <a:rPr b="0" i="0" lang="es-ES" sz="1600" u="none" cap="none" strike="noStrike">
                          <a:latin typeface="Verdana"/>
                          <a:ea typeface="Verdana"/>
                          <a:cs typeface="Verdana"/>
                          <a:sym typeface="Verdana"/>
                        </a:rPr>
                        <a:t>Todos </a:t>
                      </a:r>
                      <a:endParaRPr/>
                    </a:p>
                  </a:txBody>
                  <a:tcPr marT="45725" marB="45725" marR="91450" marL="91450" anchor="ctr"/>
                </a:tc>
              </a:tr>
            </a:tbl>
          </a:graphicData>
        </a:graphic>
      </p:graphicFrame>
      <p:sp>
        <p:nvSpPr>
          <p:cNvPr id="119" name="Google Shape;119;p1"/>
          <p:cNvSpPr txBox="1"/>
          <p:nvPr/>
        </p:nvSpPr>
        <p:spPr>
          <a:xfrm>
            <a:off x="1455706" y="565092"/>
            <a:ext cx="9280586"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ES" sz="2800" u="none" cap="none" strike="noStrike">
                <a:solidFill>
                  <a:schemeClr val="dk1"/>
                </a:solidFill>
                <a:latin typeface="Verdana"/>
                <a:ea typeface="Verdana"/>
                <a:cs typeface="Verdana"/>
                <a:sym typeface="Verdana"/>
              </a:rPr>
              <a:t>Capacitación “Gestión ambientalmente adecuada de PCB en Colombia” 2025</a:t>
            </a:r>
            <a:endParaRPr b="1" i="0" sz="2800" u="none" cap="none" strike="noStrike">
              <a:solidFill>
                <a:schemeClr val="dk1"/>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0"/>
          <p:cNvSpPr txBox="1"/>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Verdana"/>
              <a:buNone/>
            </a:pPr>
            <a:r>
              <a:rPr lang="es-ES" sz="6000">
                <a:solidFill>
                  <a:schemeClr val="dk1"/>
                </a:solidFill>
                <a:latin typeface="Verdana"/>
                <a:ea typeface="Verdana"/>
                <a:cs typeface="Verdana"/>
                <a:sym typeface="Verdana"/>
              </a:rPr>
              <a:t>Haga clic para modificar el estilo de título del patrón</a:t>
            </a:r>
            <a:endParaRPr sz="6000">
              <a:solidFill>
                <a:schemeClr val="dk1"/>
              </a:solidFill>
              <a:latin typeface="Verdana"/>
              <a:ea typeface="Verdana"/>
              <a:cs typeface="Verdana"/>
              <a:sym typeface="Verdana"/>
            </a:endParaRPr>
          </a:p>
        </p:txBody>
      </p:sp>
      <p:sp>
        <p:nvSpPr>
          <p:cNvPr id="228" name="Google Shape;228;p10"/>
          <p:cNvSpPr txBox="1"/>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Verdana"/>
                <a:ea typeface="Verdana"/>
                <a:cs typeface="Verdana"/>
                <a:sym typeface="Verdana"/>
              </a:rPr>
              <a:t>Haga clic para modificar el estilo de subtítulo del patrón</a:t>
            </a:r>
            <a:endParaRPr sz="2400">
              <a:solidFill>
                <a:schemeClr val="dk1"/>
              </a:solidFill>
              <a:latin typeface="Verdana"/>
              <a:ea typeface="Verdana"/>
              <a:cs typeface="Verdana"/>
              <a:sym typeface="Verdana"/>
            </a:endParaRPr>
          </a:p>
        </p:txBody>
      </p:sp>
      <p:sp>
        <p:nvSpPr>
          <p:cNvPr id="229" name="Google Shape;22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latin typeface="Verdana"/>
                <a:ea typeface="Verdana"/>
                <a:cs typeface="Verdana"/>
                <a:sym typeface="Verdana"/>
              </a:rPr>
              <a:t>23/04/2025</a:t>
            </a:r>
            <a:endParaRPr>
              <a:latin typeface="Verdana"/>
              <a:ea typeface="Verdana"/>
              <a:cs typeface="Verdana"/>
              <a:sym typeface="Verdana"/>
            </a:endParaRPr>
          </a:p>
        </p:txBody>
      </p:sp>
      <p:sp>
        <p:nvSpPr>
          <p:cNvPr id="230" name="Google Shape;23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Verdana"/>
              <a:ea typeface="Verdana"/>
              <a:cs typeface="Verdana"/>
              <a:sym typeface="Verdana"/>
            </a:endParaRPr>
          </a:p>
        </p:txBody>
      </p:sp>
      <p:sp>
        <p:nvSpPr>
          <p:cNvPr id="231" name="Google Shape;23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latin typeface="Verdana"/>
                <a:ea typeface="Verdana"/>
                <a:cs typeface="Verdana"/>
                <a:sym typeface="Verdana"/>
              </a:rPr>
              <a:t>‹#›</a:t>
            </a:fld>
            <a:endParaRPr>
              <a:latin typeface="Verdana"/>
              <a:ea typeface="Verdana"/>
              <a:cs typeface="Verdana"/>
              <a:sym typeface="Verdana"/>
            </a:endParaRPr>
          </a:p>
        </p:txBody>
      </p:sp>
      <p:sp>
        <p:nvSpPr>
          <p:cNvPr id="232" name="Google Shape;232;p10"/>
          <p:cNvSpPr txBox="1"/>
          <p:nvPr/>
        </p:nvSpPr>
        <p:spPr>
          <a:xfrm>
            <a:off x="1524000" y="1122363"/>
            <a:ext cx="9144000" cy="23876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6000"/>
              <a:buFont typeface="Verdana"/>
              <a:buNone/>
            </a:pPr>
            <a:r>
              <a:rPr lang="es-ES" sz="6000">
                <a:solidFill>
                  <a:schemeClr val="dk1"/>
                </a:solidFill>
                <a:latin typeface="Verdana"/>
                <a:ea typeface="Verdana"/>
                <a:cs typeface="Verdana"/>
                <a:sym typeface="Verdana"/>
              </a:rPr>
              <a:t>Haga clic para modificar el estilo de título del patrón</a:t>
            </a:r>
            <a:endParaRPr sz="6000">
              <a:solidFill>
                <a:schemeClr val="dk1"/>
              </a:solidFill>
              <a:latin typeface="Verdana"/>
              <a:ea typeface="Verdana"/>
              <a:cs typeface="Verdana"/>
              <a:sym typeface="Verdana"/>
            </a:endParaRPr>
          </a:p>
        </p:txBody>
      </p:sp>
      <p:sp>
        <p:nvSpPr>
          <p:cNvPr id="233" name="Google Shape;233;p10"/>
          <p:cNvSpPr txBox="1"/>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Verdana"/>
                <a:ea typeface="Verdana"/>
                <a:cs typeface="Verdana"/>
                <a:sym typeface="Verdana"/>
              </a:rPr>
              <a:t>Haga clic para modificar el estilo de subtítulo del patrón</a:t>
            </a:r>
            <a:endParaRPr sz="2400">
              <a:solidFill>
                <a:schemeClr val="dk1"/>
              </a:solidFill>
              <a:latin typeface="Verdana"/>
              <a:ea typeface="Verdana"/>
              <a:cs typeface="Verdana"/>
              <a:sym typeface="Verdana"/>
            </a:endParaRPr>
          </a:p>
        </p:txBody>
      </p:sp>
      <p:sp>
        <p:nvSpPr>
          <p:cNvPr id="234" name="Google Shape;234;p10"/>
          <p:cNvSpPr txBox="1"/>
          <p:nvPr/>
        </p:nvSpPr>
        <p:spPr>
          <a:xfrm>
            <a:off x="11098741" y="6385776"/>
            <a:ext cx="493867" cy="33575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s-ES" sz="1200">
                <a:solidFill>
                  <a:srgbClr val="888888"/>
                </a:solidFill>
                <a:latin typeface="Verdana"/>
                <a:ea typeface="Verdana"/>
                <a:cs typeface="Verdana"/>
                <a:sym typeface="Verdana"/>
              </a:rPr>
              <a:t>‹#›</a:t>
            </a:fld>
            <a:endParaRPr sz="1200">
              <a:solidFill>
                <a:srgbClr val="888888"/>
              </a:solidFill>
              <a:latin typeface="Verdana"/>
              <a:ea typeface="Verdana"/>
              <a:cs typeface="Verdana"/>
              <a:sym typeface="Verdana"/>
            </a:endParaRPr>
          </a:p>
        </p:txBody>
      </p:sp>
      <p:sp>
        <p:nvSpPr>
          <p:cNvPr id="235" name="Google Shape;235;p10"/>
          <p:cNvSpPr/>
          <p:nvPr/>
        </p:nvSpPr>
        <p:spPr>
          <a:xfrm>
            <a:off x="0" y="819254"/>
            <a:ext cx="12192000" cy="5043162"/>
          </a:xfrm>
          <a:prstGeom prst="rect">
            <a:avLst/>
          </a:prstGeom>
          <a:solidFill>
            <a:srgbClr val="93BB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600">
                <a:solidFill>
                  <a:schemeClr val="lt1"/>
                </a:solidFill>
                <a:latin typeface="Verdana"/>
                <a:ea typeface="Verdana"/>
                <a:cs typeface="Verdana"/>
                <a:sym typeface="Verdana"/>
              </a:rPr>
              <a:t>Consideraciones ambientales de los PCB</a:t>
            </a:r>
            <a:endParaRPr b="1" sz="3600">
              <a:solidFill>
                <a:schemeClr val="lt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1"/>
          <p:cNvSpPr txBox="1"/>
          <p:nvPr>
            <p:ph type="title"/>
          </p:nvPr>
        </p:nvSpPr>
        <p:spPr>
          <a:xfrm>
            <a:off x="1008000" y="684000"/>
            <a:ext cx="4240415" cy="7090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DC657"/>
              </a:buClr>
              <a:buSzPts val="2800"/>
              <a:buFont typeface="Verdana"/>
              <a:buNone/>
            </a:pPr>
            <a:r>
              <a:rPr b="1" lang="es-ES" sz="2800">
                <a:solidFill>
                  <a:srgbClr val="9DC657"/>
                </a:solidFill>
                <a:latin typeface="Verdana"/>
                <a:ea typeface="Verdana"/>
                <a:cs typeface="Verdana"/>
                <a:sym typeface="Verdana"/>
              </a:rPr>
              <a:t>Persistencia</a:t>
            </a:r>
            <a:endParaRPr b="1" sz="2800">
              <a:solidFill>
                <a:srgbClr val="9DC657"/>
              </a:solidFill>
              <a:latin typeface="Verdana"/>
              <a:ea typeface="Verdana"/>
              <a:cs typeface="Verdana"/>
              <a:sym typeface="Verdana"/>
            </a:endParaRPr>
          </a:p>
        </p:txBody>
      </p:sp>
      <p:sp>
        <p:nvSpPr>
          <p:cNvPr id="242" name="Google Shape;24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latin typeface="Verdana"/>
                <a:ea typeface="Verdana"/>
                <a:cs typeface="Verdana"/>
                <a:sym typeface="Verdana"/>
              </a:rPr>
              <a:t>‹#›</a:t>
            </a:fld>
            <a:endParaRPr sz="1100">
              <a:latin typeface="Verdana"/>
              <a:ea typeface="Verdana"/>
              <a:cs typeface="Verdana"/>
              <a:sym typeface="Verdana"/>
            </a:endParaRPr>
          </a:p>
        </p:txBody>
      </p:sp>
      <p:sp>
        <p:nvSpPr>
          <p:cNvPr id="243" name="Google Shape;243;p11"/>
          <p:cNvSpPr txBox="1"/>
          <p:nvPr/>
        </p:nvSpPr>
        <p:spPr>
          <a:xfrm>
            <a:off x="6943585" y="1266007"/>
            <a:ext cx="4240415" cy="70908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9DC657"/>
              </a:buClr>
              <a:buSzPts val="2800"/>
              <a:buFont typeface="Verdana"/>
              <a:buNone/>
            </a:pPr>
            <a:r>
              <a:rPr b="1" lang="es-ES" sz="2800">
                <a:solidFill>
                  <a:srgbClr val="9DC657"/>
                </a:solidFill>
                <a:latin typeface="Verdana"/>
                <a:ea typeface="Verdana"/>
                <a:cs typeface="Verdana"/>
                <a:sym typeface="Verdana"/>
              </a:rPr>
              <a:t>Bioacumulación, bioconcentración y biomagnificación</a:t>
            </a:r>
            <a:endParaRPr b="1" sz="2800">
              <a:solidFill>
                <a:srgbClr val="9DC657"/>
              </a:solidFill>
              <a:latin typeface="Verdana"/>
              <a:ea typeface="Verdana"/>
              <a:cs typeface="Verdana"/>
              <a:sym typeface="Verdana"/>
            </a:endParaRPr>
          </a:p>
        </p:txBody>
      </p:sp>
      <p:sp>
        <p:nvSpPr>
          <p:cNvPr id="244" name="Google Shape;244;p11"/>
          <p:cNvSpPr txBox="1"/>
          <p:nvPr/>
        </p:nvSpPr>
        <p:spPr>
          <a:xfrm>
            <a:off x="1008000" y="1393083"/>
            <a:ext cx="512102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El incremento de la concentración ambiental de los PCB es uno de los principales efectos adversos que produce su enorme persistencia, de tal forma que mantienen el crecimiento de la concentración ambiental, incluso en los casos en que la liberación al ambiente haya cesado.</a:t>
            </a:r>
            <a:endParaRPr sz="1800">
              <a:solidFill>
                <a:srgbClr val="3F3F3F"/>
              </a:solidFill>
              <a:latin typeface="Verdana"/>
              <a:ea typeface="Verdana"/>
              <a:cs typeface="Verdana"/>
              <a:sym typeface="Verdana"/>
            </a:endParaRPr>
          </a:p>
        </p:txBody>
      </p:sp>
      <p:graphicFrame>
        <p:nvGraphicFramePr>
          <p:cNvPr id="245" name="Google Shape;245;p11"/>
          <p:cNvGraphicFramePr/>
          <p:nvPr/>
        </p:nvGraphicFramePr>
        <p:xfrm>
          <a:off x="1136592" y="4216114"/>
          <a:ext cx="3000000" cy="3000000"/>
        </p:xfrm>
        <a:graphic>
          <a:graphicData uri="http://schemas.openxmlformats.org/drawingml/2006/table">
            <a:tbl>
              <a:tblPr>
                <a:noFill/>
                <a:tableStyleId>{9C26795E-0AAE-4BA1-84F3-42A4D6511BE7}</a:tableStyleId>
              </a:tblPr>
              <a:tblGrid>
                <a:gridCol w="1779150"/>
                <a:gridCol w="3180250"/>
              </a:tblGrid>
              <a:tr h="190500">
                <a:tc>
                  <a:txBody>
                    <a:bodyPr/>
                    <a:lstStyle/>
                    <a:p>
                      <a:pPr indent="0" lvl="0" marL="0" marR="0" rtl="0" algn="l">
                        <a:spcBef>
                          <a:spcPts val="0"/>
                        </a:spcBef>
                        <a:spcAft>
                          <a:spcPts val="0"/>
                        </a:spcAft>
                        <a:buNone/>
                      </a:pPr>
                      <a:r>
                        <a:rPr b="1" lang="es-ES" sz="1800" u="none" cap="none" strike="noStrike">
                          <a:solidFill>
                            <a:srgbClr val="3F3F3F"/>
                          </a:solidFill>
                          <a:latin typeface="Verdana"/>
                          <a:ea typeface="Verdana"/>
                          <a:cs typeface="Verdana"/>
                          <a:sym typeface="Verdana"/>
                        </a:rPr>
                        <a:t>Medio</a:t>
                      </a:r>
                      <a:endParaRPr b="1" i="0" sz="18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l">
                        <a:spcBef>
                          <a:spcPts val="0"/>
                        </a:spcBef>
                        <a:spcAft>
                          <a:spcPts val="0"/>
                        </a:spcAft>
                        <a:buNone/>
                      </a:pPr>
                      <a:r>
                        <a:rPr b="1" lang="es-ES" sz="1800" u="none" cap="none" strike="noStrike">
                          <a:solidFill>
                            <a:srgbClr val="3F3F3F"/>
                          </a:solidFill>
                          <a:latin typeface="Verdana"/>
                          <a:ea typeface="Verdana"/>
                          <a:cs typeface="Verdana"/>
                          <a:sym typeface="Verdana"/>
                        </a:rPr>
                        <a:t>Tiempo de vida media</a:t>
                      </a:r>
                      <a:endParaRPr b="1" i="0" sz="1800" u="none" cap="none" strike="noStrike">
                        <a:solidFill>
                          <a:srgbClr val="3F3F3F"/>
                        </a:solidFill>
                        <a:latin typeface="Verdana"/>
                        <a:ea typeface="Verdana"/>
                        <a:cs typeface="Verdana"/>
                        <a:sym typeface="Verdana"/>
                      </a:endParaRPr>
                    </a:p>
                  </a:txBody>
                  <a:tcPr marT="9525" marB="0" marR="9525" marL="9525" anchor="ctr"/>
                </a:tc>
              </a:tr>
              <a:tr h="190500">
                <a:tc>
                  <a:txBody>
                    <a:bodyPr/>
                    <a:lstStyle/>
                    <a:p>
                      <a:pPr indent="0" lvl="0" marL="0" marR="0" rtl="0" algn="l">
                        <a:spcBef>
                          <a:spcPts val="0"/>
                        </a:spcBef>
                        <a:spcAft>
                          <a:spcPts val="0"/>
                        </a:spcAft>
                        <a:buNone/>
                      </a:pPr>
                      <a:r>
                        <a:rPr lang="es-ES" sz="1800" u="none" cap="none" strike="noStrike">
                          <a:solidFill>
                            <a:srgbClr val="3F3F3F"/>
                          </a:solidFill>
                          <a:latin typeface="Verdana"/>
                          <a:ea typeface="Verdana"/>
                          <a:cs typeface="Verdana"/>
                          <a:sym typeface="Verdana"/>
                        </a:rPr>
                        <a:t>Aire</a:t>
                      </a:r>
                      <a:endParaRPr b="0" i="0" sz="18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l">
                        <a:spcBef>
                          <a:spcPts val="0"/>
                        </a:spcBef>
                        <a:spcAft>
                          <a:spcPts val="0"/>
                        </a:spcAft>
                        <a:buNone/>
                      </a:pPr>
                      <a:r>
                        <a:rPr lang="es-ES" sz="1800" u="none" cap="none" strike="noStrike">
                          <a:solidFill>
                            <a:srgbClr val="3F3F3F"/>
                          </a:solidFill>
                          <a:latin typeface="Verdana"/>
                          <a:ea typeface="Verdana"/>
                          <a:cs typeface="Verdana"/>
                          <a:sym typeface="Verdana"/>
                        </a:rPr>
                        <a:t>Entre 1 a 477 días</a:t>
                      </a:r>
                      <a:endParaRPr b="0" i="0" sz="1800" u="none" cap="none" strike="noStrike">
                        <a:solidFill>
                          <a:srgbClr val="3F3F3F"/>
                        </a:solidFill>
                        <a:latin typeface="Verdana"/>
                        <a:ea typeface="Verdana"/>
                        <a:cs typeface="Verdana"/>
                        <a:sym typeface="Verdana"/>
                      </a:endParaRPr>
                    </a:p>
                  </a:txBody>
                  <a:tcPr marT="9525" marB="0" marR="9525" marL="9525" anchor="ctr"/>
                </a:tc>
              </a:tr>
              <a:tr h="190500">
                <a:tc>
                  <a:txBody>
                    <a:bodyPr/>
                    <a:lstStyle/>
                    <a:p>
                      <a:pPr indent="0" lvl="0" marL="0" marR="0" rtl="0" algn="l">
                        <a:spcBef>
                          <a:spcPts val="0"/>
                        </a:spcBef>
                        <a:spcAft>
                          <a:spcPts val="0"/>
                        </a:spcAft>
                        <a:buNone/>
                      </a:pPr>
                      <a:r>
                        <a:rPr lang="es-ES" sz="1800" u="none" cap="none" strike="noStrike">
                          <a:solidFill>
                            <a:srgbClr val="3F3F3F"/>
                          </a:solidFill>
                          <a:latin typeface="Verdana"/>
                          <a:ea typeface="Verdana"/>
                          <a:cs typeface="Verdana"/>
                          <a:sym typeface="Verdana"/>
                        </a:rPr>
                        <a:t>Agua</a:t>
                      </a:r>
                      <a:endParaRPr b="0" i="0" sz="18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l">
                        <a:spcBef>
                          <a:spcPts val="0"/>
                        </a:spcBef>
                        <a:spcAft>
                          <a:spcPts val="0"/>
                        </a:spcAft>
                        <a:buNone/>
                      </a:pPr>
                      <a:r>
                        <a:rPr lang="es-ES" sz="1800" u="none" cap="none" strike="noStrike">
                          <a:solidFill>
                            <a:srgbClr val="3F3F3F"/>
                          </a:solidFill>
                          <a:latin typeface="Verdana"/>
                          <a:ea typeface="Verdana"/>
                          <a:cs typeface="Verdana"/>
                          <a:sym typeface="Verdana"/>
                        </a:rPr>
                        <a:t>Años</a:t>
                      </a:r>
                      <a:endParaRPr b="0" i="0" sz="1800" u="none" cap="none" strike="noStrike">
                        <a:solidFill>
                          <a:srgbClr val="3F3F3F"/>
                        </a:solidFill>
                        <a:latin typeface="Verdana"/>
                        <a:ea typeface="Verdana"/>
                        <a:cs typeface="Verdana"/>
                        <a:sym typeface="Verdana"/>
                      </a:endParaRPr>
                    </a:p>
                  </a:txBody>
                  <a:tcPr marT="9525" marB="0" marR="9525" marL="9525" anchor="ctr"/>
                </a:tc>
              </a:tr>
              <a:tr h="381000">
                <a:tc>
                  <a:txBody>
                    <a:bodyPr/>
                    <a:lstStyle/>
                    <a:p>
                      <a:pPr indent="0" lvl="0" marL="0" marR="0" rtl="0" algn="l">
                        <a:spcBef>
                          <a:spcPts val="0"/>
                        </a:spcBef>
                        <a:spcAft>
                          <a:spcPts val="0"/>
                        </a:spcAft>
                        <a:buNone/>
                      </a:pPr>
                      <a:r>
                        <a:rPr lang="es-ES" sz="1800" u="none" cap="none" strike="noStrike">
                          <a:solidFill>
                            <a:srgbClr val="3F3F3F"/>
                          </a:solidFill>
                          <a:latin typeface="Verdana"/>
                          <a:ea typeface="Verdana"/>
                          <a:cs typeface="Verdana"/>
                          <a:sym typeface="Verdana"/>
                        </a:rPr>
                        <a:t>Suelo</a:t>
                      </a:r>
                      <a:endParaRPr b="0" i="0" sz="18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l">
                        <a:spcBef>
                          <a:spcPts val="0"/>
                        </a:spcBef>
                        <a:spcAft>
                          <a:spcPts val="0"/>
                        </a:spcAft>
                        <a:buNone/>
                      </a:pPr>
                      <a:r>
                        <a:rPr lang="es-ES" sz="1800" u="none" cap="none" strike="noStrike">
                          <a:solidFill>
                            <a:srgbClr val="3F3F3F"/>
                          </a:solidFill>
                          <a:latin typeface="Verdana"/>
                          <a:ea typeface="Verdana"/>
                          <a:cs typeface="Verdana"/>
                          <a:sym typeface="Verdana"/>
                        </a:rPr>
                        <a:t>Entre 150 días a más de 5 años</a:t>
                      </a:r>
                      <a:endParaRPr b="0" i="0" sz="1800" u="none" cap="none" strike="noStrike">
                        <a:solidFill>
                          <a:srgbClr val="3F3F3F"/>
                        </a:solidFill>
                        <a:latin typeface="Verdana"/>
                        <a:ea typeface="Verdana"/>
                        <a:cs typeface="Verdana"/>
                        <a:sym typeface="Verdana"/>
                      </a:endParaRPr>
                    </a:p>
                  </a:txBody>
                  <a:tcPr marT="9525" marB="0" marR="9525" marL="9525" anchor="ctr"/>
                </a:tc>
              </a:tr>
            </a:tbl>
          </a:graphicData>
        </a:graphic>
      </p:graphicFrame>
      <p:sp>
        <p:nvSpPr>
          <p:cNvPr id="246" name="Google Shape;246;p11"/>
          <p:cNvSpPr txBox="1"/>
          <p:nvPr/>
        </p:nvSpPr>
        <p:spPr>
          <a:xfrm>
            <a:off x="6943585" y="2274838"/>
            <a:ext cx="51210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Trata sobre el aumento de PCB en el ambiente a partir de las cadenas tróficas</a:t>
            </a:r>
            <a:endParaRPr sz="1800">
              <a:solidFill>
                <a:srgbClr val="3F3F3F"/>
              </a:solidFill>
              <a:latin typeface="Verdana"/>
              <a:ea typeface="Verdana"/>
              <a:cs typeface="Verdana"/>
              <a:sym typeface="Verdana"/>
            </a:endParaRPr>
          </a:p>
        </p:txBody>
      </p:sp>
      <p:pic>
        <p:nvPicPr>
          <p:cNvPr id="247" name="Google Shape;247;p11"/>
          <p:cNvPicPr preferRelativeResize="0"/>
          <p:nvPr/>
        </p:nvPicPr>
        <p:blipFill rotWithShape="1">
          <a:blip r:embed="rId3">
            <a:alphaModFix/>
          </a:blip>
          <a:srcRect b="0" l="0" r="0" t="0"/>
          <a:stretch/>
        </p:blipFill>
        <p:spPr>
          <a:xfrm>
            <a:off x="7117841" y="3327547"/>
            <a:ext cx="4599649" cy="24729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12"/>
          <p:cNvPicPr preferRelativeResize="0"/>
          <p:nvPr/>
        </p:nvPicPr>
        <p:blipFill rotWithShape="1">
          <a:blip r:embed="rId3">
            <a:alphaModFix/>
          </a:blip>
          <a:srcRect b="0" l="0" r="0" t="0"/>
          <a:stretch/>
        </p:blipFill>
        <p:spPr>
          <a:xfrm>
            <a:off x="1507123" y="696913"/>
            <a:ext cx="9266653" cy="6092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3"/>
          <p:cNvSpPr txBox="1"/>
          <p:nvPr>
            <p:ph type="title"/>
          </p:nvPr>
        </p:nvSpPr>
        <p:spPr>
          <a:xfrm>
            <a:off x="1008000" y="684000"/>
            <a:ext cx="4240415" cy="7090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DC657"/>
              </a:buClr>
              <a:buSzPts val="2800"/>
              <a:buFont typeface="Verdana"/>
              <a:buNone/>
            </a:pPr>
            <a:r>
              <a:rPr b="1" lang="es-ES" sz="2800">
                <a:solidFill>
                  <a:srgbClr val="9DC657"/>
                </a:solidFill>
                <a:latin typeface="Verdana"/>
                <a:ea typeface="Verdana"/>
                <a:cs typeface="Verdana"/>
                <a:sym typeface="Verdana"/>
              </a:rPr>
              <a:t>Toxicidad</a:t>
            </a:r>
            <a:endParaRPr b="1" sz="2800">
              <a:solidFill>
                <a:srgbClr val="9DC657"/>
              </a:solidFill>
              <a:latin typeface="Verdana"/>
              <a:ea typeface="Verdana"/>
              <a:cs typeface="Verdana"/>
              <a:sym typeface="Verdana"/>
            </a:endParaRPr>
          </a:p>
        </p:txBody>
      </p:sp>
      <p:sp>
        <p:nvSpPr>
          <p:cNvPr id="259" name="Google Shape;259;p13"/>
          <p:cNvSpPr txBox="1"/>
          <p:nvPr>
            <p:ph idx="1" type="body"/>
          </p:nvPr>
        </p:nvSpPr>
        <p:spPr>
          <a:xfrm>
            <a:off x="1008000" y="1461803"/>
            <a:ext cx="10504446" cy="141630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000"/>
              <a:buNone/>
            </a:pPr>
            <a:r>
              <a:rPr lang="es-ES" sz="2000">
                <a:solidFill>
                  <a:srgbClr val="3F3F3F"/>
                </a:solidFill>
                <a:latin typeface="Verdana"/>
                <a:ea typeface="Verdana"/>
                <a:cs typeface="Verdana"/>
                <a:sym typeface="Verdana"/>
              </a:rPr>
              <a:t>La liberación accidental o deliberada de un PCB se considera peligrosa por la toxicidad de este tipo de compuesto orgánico persistente, la cual depende de la concentración del contaminante en el medio, la vía de exposición (medio de contacto con el organismo), la ruta de exposición (etapa de acceso al ser humano), la dosis recibida y la frecuencia de exposición.</a:t>
            </a:r>
            <a:endParaRPr sz="2000">
              <a:solidFill>
                <a:srgbClr val="3F3F3F"/>
              </a:solidFill>
              <a:latin typeface="Verdana"/>
              <a:ea typeface="Verdana"/>
              <a:cs typeface="Verdana"/>
              <a:sym typeface="Verdana"/>
            </a:endParaRPr>
          </a:p>
        </p:txBody>
      </p:sp>
      <p:sp>
        <p:nvSpPr>
          <p:cNvPr id="260" name="Google Shape;2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latin typeface="Verdana"/>
                <a:ea typeface="Verdana"/>
                <a:cs typeface="Verdana"/>
                <a:sym typeface="Verdana"/>
              </a:rPr>
              <a:t>‹#›</a:t>
            </a:fld>
            <a:endParaRPr sz="1100">
              <a:latin typeface="Verdana"/>
              <a:ea typeface="Verdana"/>
              <a:cs typeface="Verdana"/>
              <a:sym typeface="Verdana"/>
            </a:endParaRPr>
          </a:p>
        </p:txBody>
      </p:sp>
      <p:pic>
        <p:nvPicPr>
          <p:cNvPr id="261" name="Google Shape;261;p13"/>
          <p:cNvPicPr preferRelativeResize="0"/>
          <p:nvPr/>
        </p:nvPicPr>
        <p:blipFill rotWithShape="1">
          <a:blip r:embed="rId3">
            <a:alphaModFix/>
          </a:blip>
          <a:srcRect b="0" l="0" r="0" t="0"/>
          <a:stretch/>
        </p:blipFill>
        <p:spPr>
          <a:xfrm>
            <a:off x="2693551" y="3116060"/>
            <a:ext cx="6804898" cy="36054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4"/>
          <p:cNvSpPr txBox="1"/>
          <p:nvPr>
            <p:ph idx="4294967295" type="ctrTitle"/>
          </p:nvPr>
        </p:nvSpPr>
        <p:spPr>
          <a:xfrm>
            <a:off x="735106" y="643953"/>
            <a:ext cx="9144000" cy="157659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9DC657"/>
              </a:buClr>
              <a:buSzPts val="3200"/>
              <a:buFont typeface="Verdana"/>
              <a:buNone/>
            </a:pPr>
            <a:r>
              <a:rPr b="1" i="0" lang="es-ES" sz="3200" u="none" cap="none" strike="noStrike">
                <a:solidFill>
                  <a:srgbClr val="9DC657"/>
                </a:solidFill>
                <a:latin typeface="Verdana"/>
                <a:ea typeface="Verdana"/>
                <a:cs typeface="Verdana"/>
                <a:sym typeface="Verdana"/>
              </a:rPr>
              <a:t>Riesgos para la salud</a:t>
            </a:r>
            <a:endParaRPr/>
          </a:p>
        </p:txBody>
      </p:sp>
      <p:sp>
        <p:nvSpPr>
          <p:cNvPr id="267" name="Google Shape;267;p14"/>
          <p:cNvSpPr/>
          <p:nvPr/>
        </p:nvSpPr>
        <p:spPr>
          <a:xfrm>
            <a:off x="556150" y="1745094"/>
            <a:ext cx="11090737"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2000">
                <a:solidFill>
                  <a:srgbClr val="3F3F3F"/>
                </a:solidFill>
                <a:latin typeface="Verdana"/>
                <a:ea typeface="Verdana"/>
                <a:cs typeface="Verdana"/>
                <a:sym typeface="Verdana"/>
              </a:rPr>
              <a:t>La exposición a los PCB se ha relacionado con una serie de problemas de salud, incluyendo </a:t>
            </a:r>
            <a:r>
              <a:rPr b="1" lang="es-ES" sz="2000">
                <a:solidFill>
                  <a:srgbClr val="3F3F3F"/>
                </a:solidFill>
                <a:latin typeface="Verdana"/>
                <a:ea typeface="Verdana"/>
                <a:cs typeface="Verdana"/>
                <a:sym typeface="Verdana"/>
              </a:rPr>
              <a:t>cáncer, daño hepático, trastornos inmunológicos y problemas reproductivos</a:t>
            </a:r>
            <a:r>
              <a:rPr lang="es-ES" sz="2000">
                <a:solidFill>
                  <a:srgbClr val="3F3F3F"/>
                </a:solidFill>
                <a:latin typeface="Verdana"/>
                <a:ea typeface="Verdana"/>
                <a:cs typeface="Verdana"/>
                <a:sym typeface="Verdana"/>
              </a:rPr>
              <a:t>. Los </a:t>
            </a:r>
            <a:r>
              <a:rPr b="1" lang="es-ES" sz="2000">
                <a:solidFill>
                  <a:srgbClr val="3F3F3F"/>
                </a:solidFill>
                <a:latin typeface="Verdana"/>
                <a:ea typeface="Verdana"/>
                <a:cs typeface="Verdana"/>
                <a:sym typeface="Verdana"/>
              </a:rPr>
              <a:t>niños y las mujeres embarazadas</a:t>
            </a:r>
            <a:r>
              <a:rPr lang="es-ES" sz="2000">
                <a:solidFill>
                  <a:srgbClr val="3F3F3F"/>
                </a:solidFill>
                <a:latin typeface="Verdana"/>
                <a:ea typeface="Verdana"/>
                <a:cs typeface="Verdana"/>
                <a:sym typeface="Verdana"/>
              </a:rPr>
              <a:t> son especialmente vulnerables a los </a:t>
            </a:r>
            <a:r>
              <a:rPr b="1" lang="es-ES" sz="2000">
                <a:solidFill>
                  <a:srgbClr val="3F3F3F"/>
                </a:solidFill>
                <a:latin typeface="Verdana"/>
                <a:ea typeface="Verdana"/>
                <a:cs typeface="Verdana"/>
                <a:sym typeface="Verdana"/>
              </a:rPr>
              <a:t>efectos tóxicos de los PCB.</a:t>
            </a:r>
            <a:endParaRPr/>
          </a:p>
        </p:txBody>
      </p:sp>
      <p:pic>
        <p:nvPicPr>
          <p:cNvPr id="268" name="Google Shape;268;p14"/>
          <p:cNvPicPr preferRelativeResize="0"/>
          <p:nvPr/>
        </p:nvPicPr>
        <p:blipFill rotWithShape="1">
          <a:blip r:embed="rId3">
            <a:alphaModFix/>
          </a:blip>
          <a:srcRect b="0" l="0" r="0" t="0"/>
          <a:stretch/>
        </p:blipFill>
        <p:spPr>
          <a:xfrm>
            <a:off x="9147187" y="2836833"/>
            <a:ext cx="1920349" cy="1920349"/>
          </a:xfrm>
          <a:prstGeom prst="rect">
            <a:avLst/>
          </a:prstGeom>
          <a:noFill/>
          <a:ln>
            <a:noFill/>
          </a:ln>
        </p:spPr>
      </p:pic>
      <p:pic>
        <p:nvPicPr>
          <p:cNvPr id="269" name="Google Shape;269;p14"/>
          <p:cNvPicPr preferRelativeResize="0"/>
          <p:nvPr/>
        </p:nvPicPr>
        <p:blipFill rotWithShape="1">
          <a:blip r:embed="rId4">
            <a:alphaModFix/>
          </a:blip>
          <a:srcRect b="0" l="0" r="0" t="0"/>
          <a:stretch/>
        </p:blipFill>
        <p:spPr>
          <a:xfrm>
            <a:off x="10356336" y="4436376"/>
            <a:ext cx="1422400" cy="1422400"/>
          </a:xfrm>
          <a:prstGeom prst="rect">
            <a:avLst/>
          </a:prstGeom>
          <a:noFill/>
          <a:ln>
            <a:noFill/>
          </a:ln>
        </p:spPr>
      </p:pic>
      <p:pic>
        <p:nvPicPr>
          <p:cNvPr id="270" name="Google Shape;270;p14"/>
          <p:cNvPicPr preferRelativeResize="0"/>
          <p:nvPr/>
        </p:nvPicPr>
        <p:blipFill rotWithShape="1">
          <a:blip r:embed="rId5">
            <a:alphaModFix/>
          </a:blip>
          <a:srcRect b="0" l="0" r="0" t="0"/>
          <a:stretch/>
        </p:blipFill>
        <p:spPr>
          <a:xfrm>
            <a:off x="7744985" y="4301098"/>
            <a:ext cx="2134121" cy="2134121"/>
          </a:xfrm>
          <a:prstGeom prst="rect">
            <a:avLst/>
          </a:prstGeom>
          <a:noFill/>
          <a:ln>
            <a:noFill/>
          </a:ln>
        </p:spPr>
      </p:pic>
      <p:pic>
        <p:nvPicPr>
          <p:cNvPr id="271" name="Google Shape;271;p14">
            <a:hlinkClick r:id="rId6"/>
          </p:cNvPr>
          <p:cNvPicPr preferRelativeResize="0"/>
          <p:nvPr/>
        </p:nvPicPr>
        <p:blipFill rotWithShape="1">
          <a:blip r:embed="rId7">
            <a:alphaModFix/>
          </a:blip>
          <a:srcRect b="0" l="0" r="0" t="0"/>
          <a:stretch/>
        </p:blipFill>
        <p:spPr>
          <a:xfrm>
            <a:off x="2204129" y="3183550"/>
            <a:ext cx="5063626" cy="3429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5"/>
          <p:cNvSpPr txBox="1"/>
          <p:nvPr/>
        </p:nvSpPr>
        <p:spPr>
          <a:xfrm>
            <a:off x="419671" y="831081"/>
            <a:ext cx="843951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DC657"/>
                </a:solidFill>
                <a:latin typeface="Verdana"/>
                <a:ea typeface="Verdana"/>
                <a:cs typeface="Verdana"/>
                <a:sym typeface="Verdana"/>
              </a:rPr>
              <a:t>Convenio de Estocolmo</a:t>
            </a:r>
            <a:endParaRPr/>
          </a:p>
        </p:txBody>
      </p:sp>
      <p:sp>
        <p:nvSpPr>
          <p:cNvPr id="278" name="Google Shape;278;p15"/>
          <p:cNvSpPr/>
          <p:nvPr/>
        </p:nvSpPr>
        <p:spPr>
          <a:xfrm>
            <a:off x="433598" y="1465760"/>
            <a:ext cx="5007832" cy="400110"/>
          </a:xfrm>
          <a:prstGeom prst="rect">
            <a:avLst/>
          </a:prstGeom>
          <a:noFill/>
          <a:ln>
            <a:noFill/>
          </a:ln>
        </p:spPr>
        <p:txBody>
          <a:bodyPr anchorCtr="0" anchor="t" bIns="45700" lIns="91425" spcFirstLastPara="1" rIns="91425" wrap="square" tIns="45700">
            <a:spAutoFit/>
          </a:bodyPr>
          <a:lstStyle/>
          <a:p>
            <a:pPr indent="0" lvl="2" marL="139700" marR="0" rtl="0" algn="just">
              <a:spcBef>
                <a:spcPts val="0"/>
              </a:spcBef>
              <a:spcAft>
                <a:spcPts val="0"/>
              </a:spcAft>
              <a:buNone/>
            </a:pPr>
            <a:r>
              <a:rPr b="0" i="0" lang="es-ES" sz="2000" u="none" cap="none" strike="noStrike">
                <a:solidFill>
                  <a:srgbClr val="3F3F3F"/>
                </a:solidFill>
                <a:latin typeface="Verdana"/>
                <a:ea typeface="Verdana"/>
                <a:cs typeface="Verdana"/>
                <a:sym typeface="Verdana"/>
              </a:rPr>
              <a:t>1. Persistencia y movilización global</a:t>
            </a:r>
            <a:endParaRPr/>
          </a:p>
        </p:txBody>
      </p:sp>
      <p:sp>
        <p:nvSpPr>
          <p:cNvPr id="279" name="Google Shape;279;p15"/>
          <p:cNvSpPr/>
          <p:nvPr/>
        </p:nvSpPr>
        <p:spPr>
          <a:xfrm>
            <a:off x="6310005" y="1415856"/>
            <a:ext cx="5021758" cy="707886"/>
          </a:xfrm>
          <a:prstGeom prst="rect">
            <a:avLst/>
          </a:prstGeom>
          <a:noFill/>
          <a:ln>
            <a:noFill/>
          </a:ln>
        </p:spPr>
        <p:txBody>
          <a:bodyPr anchorCtr="0" anchor="t" bIns="45700" lIns="91425" spcFirstLastPara="1" rIns="91425" wrap="square" tIns="45700">
            <a:spAutoFit/>
          </a:bodyPr>
          <a:lstStyle/>
          <a:p>
            <a:pPr indent="0" lvl="2" marL="139700" marR="0" rtl="0" algn="just">
              <a:spcBef>
                <a:spcPts val="0"/>
              </a:spcBef>
              <a:spcAft>
                <a:spcPts val="0"/>
              </a:spcAft>
              <a:buNone/>
            </a:pPr>
            <a:r>
              <a:rPr b="0" i="0" lang="es-ES" sz="2000" u="none" cap="none" strike="noStrike">
                <a:solidFill>
                  <a:srgbClr val="3F3F3F"/>
                </a:solidFill>
                <a:latin typeface="Verdana"/>
                <a:ea typeface="Verdana"/>
                <a:cs typeface="Verdana"/>
                <a:sym typeface="Verdana"/>
              </a:rPr>
              <a:t>2.Bioacumulación, bioconcentración y biomagnificación</a:t>
            </a:r>
            <a:endParaRPr/>
          </a:p>
        </p:txBody>
      </p:sp>
      <p:sp>
        <p:nvSpPr>
          <p:cNvPr id="280" name="Google Shape;280;p15"/>
          <p:cNvSpPr/>
          <p:nvPr/>
        </p:nvSpPr>
        <p:spPr>
          <a:xfrm>
            <a:off x="419672" y="3726220"/>
            <a:ext cx="5890333" cy="707886"/>
          </a:xfrm>
          <a:prstGeom prst="rect">
            <a:avLst/>
          </a:prstGeom>
          <a:noFill/>
          <a:ln>
            <a:noFill/>
          </a:ln>
        </p:spPr>
        <p:txBody>
          <a:bodyPr anchorCtr="0" anchor="t" bIns="45700" lIns="91425" spcFirstLastPara="1" rIns="91425" wrap="square" tIns="45700">
            <a:spAutoFit/>
          </a:bodyPr>
          <a:lstStyle/>
          <a:p>
            <a:pPr indent="0" lvl="2" marL="139700" marR="0" rtl="0" algn="just">
              <a:spcBef>
                <a:spcPts val="0"/>
              </a:spcBef>
              <a:spcAft>
                <a:spcPts val="0"/>
              </a:spcAft>
              <a:buNone/>
            </a:pPr>
            <a:r>
              <a:rPr b="0" i="0" lang="es-ES" sz="2000" u="none" cap="none" strike="noStrike">
                <a:solidFill>
                  <a:srgbClr val="3F3F3F"/>
                </a:solidFill>
                <a:latin typeface="Verdana"/>
                <a:ea typeface="Verdana"/>
                <a:cs typeface="Verdana"/>
                <a:sym typeface="Verdana"/>
              </a:rPr>
              <a:t>3. Su concentración se magnifican a través de las cadenas alimentarias.</a:t>
            </a:r>
            <a:endParaRPr b="0" i="0" sz="2000" u="none" cap="none" strike="noStrike">
              <a:solidFill>
                <a:srgbClr val="3F3F3F"/>
              </a:solidFill>
              <a:latin typeface="Verdana"/>
              <a:ea typeface="Verdana"/>
              <a:cs typeface="Verdana"/>
              <a:sym typeface="Verdana"/>
            </a:endParaRPr>
          </a:p>
        </p:txBody>
      </p:sp>
      <p:sp>
        <p:nvSpPr>
          <p:cNvPr id="281" name="Google Shape;281;p15"/>
          <p:cNvSpPr/>
          <p:nvPr/>
        </p:nvSpPr>
        <p:spPr>
          <a:xfrm>
            <a:off x="6410168" y="3817189"/>
            <a:ext cx="5890333" cy="400110"/>
          </a:xfrm>
          <a:prstGeom prst="rect">
            <a:avLst/>
          </a:prstGeom>
          <a:noFill/>
          <a:ln>
            <a:noFill/>
          </a:ln>
        </p:spPr>
        <p:txBody>
          <a:bodyPr anchorCtr="0" anchor="t" bIns="45700" lIns="91425" spcFirstLastPara="1" rIns="91425" wrap="square" tIns="45700">
            <a:spAutoFit/>
          </a:bodyPr>
          <a:lstStyle/>
          <a:p>
            <a:pPr indent="0" lvl="2" marL="139700" marR="0" rtl="0" algn="just">
              <a:spcBef>
                <a:spcPts val="0"/>
              </a:spcBef>
              <a:spcAft>
                <a:spcPts val="0"/>
              </a:spcAft>
              <a:buNone/>
            </a:pPr>
            <a:r>
              <a:rPr b="0" i="0" lang="es-ES" sz="2000" u="none" cap="none" strike="noStrike">
                <a:solidFill>
                  <a:schemeClr val="dk1"/>
                </a:solidFill>
                <a:latin typeface="Verdana"/>
                <a:ea typeface="Verdana"/>
                <a:cs typeface="Verdana"/>
                <a:sym typeface="Verdana"/>
              </a:rPr>
              <a:t>4. Son altamente tóxicas.</a:t>
            </a:r>
            <a:endParaRPr b="0" i="0" sz="2000" u="none" cap="none" strike="noStrike">
              <a:solidFill>
                <a:schemeClr val="dk1"/>
              </a:solidFill>
              <a:latin typeface="Verdana"/>
              <a:ea typeface="Verdana"/>
              <a:cs typeface="Verdana"/>
              <a:sym typeface="Verdana"/>
            </a:endParaRPr>
          </a:p>
        </p:txBody>
      </p:sp>
      <p:pic>
        <p:nvPicPr>
          <p:cNvPr id="282" name="Google Shape;282;p15"/>
          <p:cNvPicPr preferRelativeResize="0"/>
          <p:nvPr/>
        </p:nvPicPr>
        <p:blipFill rotWithShape="1">
          <a:blip r:embed="rId3">
            <a:alphaModFix/>
          </a:blip>
          <a:srcRect b="10188" l="7646" r="6480" t="2633"/>
          <a:stretch/>
        </p:blipFill>
        <p:spPr>
          <a:xfrm>
            <a:off x="8586925" y="2196332"/>
            <a:ext cx="1289155" cy="1354489"/>
          </a:xfrm>
          <a:prstGeom prst="rect">
            <a:avLst/>
          </a:prstGeom>
          <a:noFill/>
          <a:ln cap="flat" cmpd="sng" w="9525">
            <a:solidFill>
              <a:schemeClr val="dk1"/>
            </a:solidFill>
            <a:prstDash val="solid"/>
            <a:round/>
            <a:headEnd len="sm" w="sm" type="none"/>
            <a:tailEnd len="sm" w="sm" type="none"/>
          </a:ln>
        </p:spPr>
      </p:pic>
      <p:pic>
        <p:nvPicPr>
          <p:cNvPr id="283" name="Google Shape;283;p15"/>
          <p:cNvPicPr preferRelativeResize="0"/>
          <p:nvPr/>
        </p:nvPicPr>
        <p:blipFill rotWithShape="1">
          <a:blip r:embed="rId4">
            <a:alphaModFix/>
          </a:blip>
          <a:srcRect b="5777" l="6916" r="5453" t="3368"/>
          <a:stretch/>
        </p:blipFill>
        <p:spPr>
          <a:xfrm>
            <a:off x="2287482" y="2230813"/>
            <a:ext cx="1289155" cy="1353722"/>
          </a:xfrm>
          <a:prstGeom prst="rect">
            <a:avLst/>
          </a:prstGeom>
          <a:noFill/>
          <a:ln cap="flat" cmpd="sng" w="9525">
            <a:solidFill>
              <a:schemeClr val="dk1"/>
            </a:solidFill>
            <a:prstDash val="solid"/>
            <a:round/>
            <a:headEnd len="sm" w="sm" type="none"/>
            <a:tailEnd len="sm" w="sm" type="none"/>
          </a:ln>
        </p:spPr>
      </p:pic>
      <p:pic>
        <p:nvPicPr>
          <p:cNvPr id="284" name="Google Shape;284;p15"/>
          <p:cNvPicPr preferRelativeResize="0"/>
          <p:nvPr/>
        </p:nvPicPr>
        <p:blipFill rotWithShape="1">
          <a:blip r:embed="rId5">
            <a:alphaModFix/>
          </a:blip>
          <a:srcRect b="10606" l="0" r="0" t="0"/>
          <a:stretch/>
        </p:blipFill>
        <p:spPr>
          <a:xfrm>
            <a:off x="2287482" y="4576786"/>
            <a:ext cx="1276034" cy="1360609"/>
          </a:xfrm>
          <a:prstGeom prst="rect">
            <a:avLst/>
          </a:prstGeom>
          <a:noFill/>
          <a:ln cap="flat" cmpd="sng" w="9525">
            <a:solidFill>
              <a:schemeClr val="dk1"/>
            </a:solidFill>
            <a:prstDash val="solid"/>
            <a:round/>
            <a:headEnd len="sm" w="sm" type="none"/>
            <a:tailEnd len="sm" w="sm" type="none"/>
          </a:ln>
        </p:spPr>
      </p:pic>
      <p:pic>
        <p:nvPicPr>
          <p:cNvPr id="285" name="Google Shape;285;p15"/>
          <p:cNvPicPr preferRelativeResize="0"/>
          <p:nvPr/>
        </p:nvPicPr>
        <p:blipFill rotWithShape="1">
          <a:blip r:embed="rId6">
            <a:alphaModFix/>
          </a:blip>
          <a:srcRect b="0" l="0" r="0" t="0"/>
          <a:stretch/>
        </p:blipFill>
        <p:spPr>
          <a:xfrm>
            <a:off x="8616366" y="4467340"/>
            <a:ext cx="1259714" cy="1353722"/>
          </a:xfrm>
          <a:prstGeom prst="rect">
            <a:avLst/>
          </a:prstGeom>
          <a:noFill/>
          <a:ln cap="flat" cmpd="sng" w="9525">
            <a:solidFill>
              <a:schemeClr val="dk1"/>
            </a:solidFill>
            <a:prstDash val="solid"/>
            <a:round/>
            <a:headEnd len="sm" w="sm" type="none"/>
            <a:tailEnd len="sm" w="sm" type="none"/>
          </a:ln>
        </p:spPr>
      </p:pic>
      <p:pic>
        <p:nvPicPr>
          <p:cNvPr id="286" name="Google Shape;286;p15"/>
          <p:cNvPicPr preferRelativeResize="0"/>
          <p:nvPr/>
        </p:nvPicPr>
        <p:blipFill rotWithShape="1">
          <a:blip r:embed="rId7">
            <a:alphaModFix/>
          </a:blip>
          <a:srcRect b="0" l="0" r="0" t="0"/>
          <a:stretch/>
        </p:blipFill>
        <p:spPr>
          <a:xfrm>
            <a:off x="4537627" y="4467351"/>
            <a:ext cx="3260050" cy="2053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6"/>
          <p:cNvSpPr txBox="1"/>
          <p:nvPr/>
        </p:nvSpPr>
        <p:spPr>
          <a:xfrm>
            <a:off x="419671" y="831081"/>
            <a:ext cx="843951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DC657"/>
                </a:solidFill>
                <a:latin typeface="Verdana"/>
                <a:ea typeface="Verdana"/>
                <a:cs typeface="Verdana"/>
                <a:sym typeface="Verdana"/>
              </a:rPr>
              <a:t>Convenio de Estocolmo en Colombia</a:t>
            </a:r>
            <a:endParaRPr/>
          </a:p>
        </p:txBody>
      </p:sp>
      <p:pic>
        <p:nvPicPr>
          <p:cNvPr id="293" name="Google Shape;293;p16"/>
          <p:cNvPicPr preferRelativeResize="0"/>
          <p:nvPr/>
        </p:nvPicPr>
        <p:blipFill rotWithShape="1">
          <a:blip r:embed="rId3">
            <a:alphaModFix/>
          </a:blip>
          <a:srcRect b="0" l="0" r="0" t="0"/>
          <a:stretch/>
        </p:blipFill>
        <p:spPr>
          <a:xfrm>
            <a:off x="8580424" y="2205239"/>
            <a:ext cx="2962300" cy="1728759"/>
          </a:xfrm>
          <a:prstGeom prst="rect">
            <a:avLst/>
          </a:prstGeom>
          <a:noFill/>
          <a:ln cap="flat" cmpd="sng" w="9525">
            <a:solidFill>
              <a:schemeClr val="dk1"/>
            </a:solidFill>
            <a:prstDash val="solid"/>
            <a:round/>
            <a:headEnd len="sm" w="sm" type="none"/>
            <a:tailEnd len="sm" w="sm" type="none"/>
          </a:ln>
        </p:spPr>
      </p:pic>
      <p:pic>
        <p:nvPicPr>
          <p:cNvPr id="294" name="Google Shape;294;p16"/>
          <p:cNvPicPr preferRelativeResize="0"/>
          <p:nvPr/>
        </p:nvPicPr>
        <p:blipFill rotWithShape="1">
          <a:blip r:embed="rId4">
            <a:alphaModFix/>
          </a:blip>
          <a:srcRect b="0" l="0" r="0" t="0"/>
          <a:stretch/>
        </p:blipFill>
        <p:spPr>
          <a:xfrm>
            <a:off x="8580424" y="3984850"/>
            <a:ext cx="2962300" cy="1423443"/>
          </a:xfrm>
          <a:prstGeom prst="rect">
            <a:avLst/>
          </a:prstGeom>
          <a:noFill/>
          <a:ln cap="flat" cmpd="sng" w="9525">
            <a:solidFill>
              <a:schemeClr val="dk1"/>
            </a:solidFill>
            <a:prstDash val="solid"/>
            <a:round/>
            <a:headEnd len="sm" w="sm" type="none"/>
            <a:tailEnd len="sm" w="sm" type="none"/>
          </a:ln>
        </p:spPr>
      </p:pic>
      <p:pic>
        <p:nvPicPr>
          <p:cNvPr id="295" name="Google Shape;295;p16"/>
          <p:cNvPicPr preferRelativeResize="0"/>
          <p:nvPr/>
        </p:nvPicPr>
        <p:blipFill rotWithShape="1">
          <a:blip r:embed="rId5">
            <a:alphaModFix/>
          </a:blip>
          <a:srcRect b="0" l="0" r="0" t="0"/>
          <a:stretch/>
        </p:blipFill>
        <p:spPr>
          <a:xfrm>
            <a:off x="3778816" y="2049302"/>
            <a:ext cx="4301982" cy="1776800"/>
          </a:xfrm>
          <a:prstGeom prst="rect">
            <a:avLst/>
          </a:prstGeom>
          <a:noFill/>
          <a:ln cap="flat" cmpd="sng" w="9525">
            <a:solidFill>
              <a:schemeClr val="dk1"/>
            </a:solidFill>
            <a:prstDash val="solid"/>
            <a:round/>
            <a:headEnd len="sm" w="sm" type="none"/>
            <a:tailEnd len="sm" w="sm" type="none"/>
          </a:ln>
        </p:spPr>
      </p:pic>
      <p:pic>
        <p:nvPicPr>
          <p:cNvPr id="296" name="Google Shape;296;p16"/>
          <p:cNvPicPr preferRelativeResize="0"/>
          <p:nvPr/>
        </p:nvPicPr>
        <p:blipFill rotWithShape="1">
          <a:blip r:embed="rId6">
            <a:alphaModFix/>
          </a:blip>
          <a:srcRect b="0" l="0" r="0" t="0"/>
          <a:stretch/>
        </p:blipFill>
        <p:spPr>
          <a:xfrm>
            <a:off x="419671" y="1730310"/>
            <a:ext cx="3327358" cy="2095781"/>
          </a:xfrm>
          <a:prstGeom prst="rect">
            <a:avLst/>
          </a:prstGeom>
          <a:noFill/>
          <a:ln>
            <a:noFill/>
          </a:ln>
        </p:spPr>
      </p:pic>
      <p:pic>
        <p:nvPicPr>
          <p:cNvPr descr="Stockholm Convention - Home page" id="297" name="Google Shape;297;p16"/>
          <p:cNvPicPr preferRelativeResize="0"/>
          <p:nvPr/>
        </p:nvPicPr>
        <p:blipFill rotWithShape="1">
          <a:blip r:embed="rId7">
            <a:alphaModFix/>
          </a:blip>
          <a:srcRect b="0" l="0" r="0" t="0"/>
          <a:stretch/>
        </p:blipFill>
        <p:spPr>
          <a:xfrm>
            <a:off x="419671" y="3933998"/>
            <a:ext cx="3327361" cy="1776812"/>
          </a:xfrm>
          <a:prstGeom prst="rect">
            <a:avLst/>
          </a:prstGeom>
          <a:noFill/>
          <a:ln>
            <a:noFill/>
          </a:ln>
        </p:spPr>
      </p:pic>
      <p:sp>
        <p:nvSpPr>
          <p:cNvPr id="298" name="Google Shape;298;p16"/>
          <p:cNvSpPr/>
          <p:nvPr/>
        </p:nvSpPr>
        <p:spPr>
          <a:xfrm>
            <a:off x="3778816" y="3512065"/>
            <a:ext cx="461473" cy="794759"/>
          </a:xfrm>
          <a:prstGeom prst="rightArrow">
            <a:avLst>
              <a:gd fmla="val 50000" name="adj1"/>
              <a:gd fmla="val 50000" name="adj2"/>
            </a:avLst>
          </a:prstGeom>
          <a:solidFill>
            <a:srgbClr val="96BE53"/>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descr="Un grupo de personas en un salón de clases&#10;&#10;El contenido generado por IA puede ser incorrecto." id="299" name="Google Shape;299;p16"/>
          <p:cNvPicPr preferRelativeResize="0"/>
          <p:nvPr/>
        </p:nvPicPr>
        <p:blipFill rotWithShape="1">
          <a:blip r:embed="rId8">
            <a:alphaModFix/>
          </a:blip>
          <a:srcRect b="0" l="0" r="0" t="0"/>
          <a:stretch/>
        </p:blipFill>
        <p:spPr>
          <a:xfrm>
            <a:off x="4392269" y="3909444"/>
            <a:ext cx="3327360" cy="1574257"/>
          </a:xfrm>
          <a:prstGeom prst="rect">
            <a:avLst/>
          </a:prstGeom>
          <a:noFill/>
          <a:ln>
            <a:noFill/>
          </a:ln>
        </p:spPr>
      </p:pic>
      <p:sp>
        <p:nvSpPr>
          <p:cNvPr id="300" name="Google Shape;300;p16"/>
          <p:cNvSpPr/>
          <p:nvPr/>
        </p:nvSpPr>
        <p:spPr>
          <a:xfrm>
            <a:off x="7919290" y="3449164"/>
            <a:ext cx="461473" cy="794759"/>
          </a:xfrm>
          <a:prstGeom prst="rightArrow">
            <a:avLst>
              <a:gd fmla="val 50000" name="adj1"/>
              <a:gd fmla="val 50000" name="adj2"/>
            </a:avLst>
          </a:prstGeom>
          <a:solidFill>
            <a:srgbClr val="96BE53"/>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7"/>
          <p:cNvSpPr txBox="1"/>
          <p:nvPr/>
        </p:nvSpPr>
        <p:spPr>
          <a:xfrm>
            <a:off x="842857" y="831081"/>
            <a:ext cx="1035632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DC657"/>
                </a:solidFill>
                <a:latin typeface="Verdana"/>
                <a:ea typeface="Verdana"/>
                <a:cs typeface="Verdana"/>
                <a:sym typeface="Verdana"/>
              </a:rPr>
              <a:t>Obligaciones de Colombia en PCB frente al Convenio de Estocolmo</a:t>
            </a:r>
            <a:endParaRPr/>
          </a:p>
        </p:txBody>
      </p:sp>
      <p:pic>
        <p:nvPicPr>
          <p:cNvPr id="307" name="Google Shape;307;p17"/>
          <p:cNvPicPr preferRelativeResize="0"/>
          <p:nvPr/>
        </p:nvPicPr>
        <p:blipFill rotWithShape="1">
          <a:blip r:embed="rId3">
            <a:alphaModFix/>
          </a:blip>
          <a:srcRect b="0" l="0" r="0" t="0"/>
          <a:stretch/>
        </p:blipFill>
        <p:spPr>
          <a:xfrm>
            <a:off x="842857" y="2574873"/>
            <a:ext cx="4680000" cy="3341835"/>
          </a:xfrm>
          <a:prstGeom prst="rect">
            <a:avLst/>
          </a:prstGeom>
          <a:noFill/>
          <a:ln>
            <a:noFill/>
          </a:ln>
        </p:spPr>
      </p:pic>
      <p:pic>
        <p:nvPicPr>
          <p:cNvPr id="308" name="Google Shape;308;p17"/>
          <p:cNvPicPr preferRelativeResize="0"/>
          <p:nvPr/>
        </p:nvPicPr>
        <p:blipFill rotWithShape="1">
          <a:blip r:embed="rId4">
            <a:alphaModFix/>
          </a:blip>
          <a:srcRect b="0" l="0" r="0" t="0"/>
          <a:stretch/>
        </p:blipFill>
        <p:spPr>
          <a:xfrm>
            <a:off x="6519186" y="2637259"/>
            <a:ext cx="4680000" cy="1217254"/>
          </a:xfrm>
          <a:prstGeom prst="rect">
            <a:avLst/>
          </a:prstGeom>
          <a:noFill/>
          <a:ln>
            <a:noFill/>
          </a:ln>
        </p:spPr>
      </p:pic>
      <p:pic>
        <p:nvPicPr>
          <p:cNvPr id="309" name="Google Shape;309;p17"/>
          <p:cNvPicPr preferRelativeResize="0"/>
          <p:nvPr/>
        </p:nvPicPr>
        <p:blipFill rotWithShape="1">
          <a:blip r:embed="rId5">
            <a:alphaModFix/>
          </a:blip>
          <a:srcRect b="0" l="0" r="0" t="0"/>
          <a:stretch/>
        </p:blipFill>
        <p:spPr>
          <a:xfrm>
            <a:off x="6519186" y="4130514"/>
            <a:ext cx="4680000" cy="582165"/>
          </a:xfrm>
          <a:prstGeom prst="rect">
            <a:avLst/>
          </a:prstGeom>
          <a:noFill/>
          <a:ln>
            <a:noFill/>
          </a:ln>
        </p:spPr>
      </p:pic>
      <p:pic>
        <p:nvPicPr>
          <p:cNvPr id="310" name="Google Shape;310;p17"/>
          <p:cNvPicPr preferRelativeResize="0"/>
          <p:nvPr/>
        </p:nvPicPr>
        <p:blipFill rotWithShape="1">
          <a:blip r:embed="rId6">
            <a:alphaModFix/>
          </a:blip>
          <a:srcRect b="0" l="0" r="0" t="0"/>
          <a:stretch/>
        </p:blipFill>
        <p:spPr>
          <a:xfrm>
            <a:off x="8016883" y="4988680"/>
            <a:ext cx="2246617" cy="14150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8"/>
          <p:cNvSpPr txBox="1"/>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Helvetica Neue"/>
              <a:buNone/>
            </a:pPr>
            <a:r>
              <a:rPr lang="es-ES" sz="6000">
                <a:solidFill>
                  <a:schemeClr val="dk1"/>
                </a:solidFill>
                <a:latin typeface="Helvetica Neue"/>
                <a:ea typeface="Helvetica Neue"/>
                <a:cs typeface="Helvetica Neue"/>
                <a:sym typeface="Helvetica Neue"/>
              </a:rPr>
              <a:t>Haga clic para modificar el estilo de título del patrón</a:t>
            </a:r>
            <a:endParaRPr sz="6000">
              <a:solidFill>
                <a:schemeClr val="dk1"/>
              </a:solidFill>
              <a:latin typeface="Helvetica Neue"/>
              <a:ea typeface="Helvetica Neue"/>
              <a:cs typeface="Helvetica Neue"/>
              <a:sym typeface="Helvetica Neue"/>
            </a:endParaRPr>
          </a:p>
        </p:txBody>
      </p:sp>
      <p:sp>
        <p:nvSpPr>
          <p:cNvPr id="316" name="Google Shape;316;p18"/>
          <p:cNvSpPr txBox="1"/>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Helvetica Neue"/>
                <a:ea typeface="Helvetica Neue"/>
                <a:cs typeface="Helvetica Neue"/>
                <a:sym typeface="Helvetica Neue"/>
              </a:rPr>
              <a:t>Haga clic para modificar el estilo de subtítulo del patrón</a:t>
            </a:r>
            <a:endParaRPr sz="2400">
              <a:solidFill>
                <a:schemeClr val="dk1"/>
              </a:solidFill>
              <a:latin typeface="Helvetica Neue"/>
              <a:ea typeface="Helvetica Neue"/>
              <a:cs typeface="Helvetica Neue"/>
              <a:sym typeface="Helvetica Neue"/>
            </a:endParaRPr>
          </a:p>
        </p:txBody>
      </p:sp>
      <p:sp>
        <p:nvSpPr>
          <p:cNvPr id="317" name="Google Shape;31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23/04/2025</a:t>
            </a:r>
            <a:endParaRPr/>
          </a:p>
        </p:txBody>
      </p:sp>
      <p:sp>
        <p:nvSpPr>
          <p:cNvPr id="318" name="Google Shape;31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19" name="Google Shape;31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320" name="Google Shape;320;p18"/>
          <p:cNvSpPr txBox="1"/>
          <p:nvPr/>
        </p:nvSpPr>
        <p:spPr>
          <a:xfrm>
            <a:off x="1524000" y="1122363"/>
            <a:ext cx="9144000" cy="23876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6000"/>
              <a:buFont typeface="Verdana"/>
              <a:buNone/>
            </a:pPr>
            <a:r>
              <a:rPr lang="es-ES" sz="6000">
                <a:solidFill>
                  <a:schemeClr val="dk1"/>
                </a:solidFill>
                <a:latin typeface="Verdana"/>
                <a:ea typeface="Verdana"/>
                <a:cs typeface="Verdana"/>
                <a:sym typeface="Verdana"/>
              </a:rPr>
              <a:t>Haga clic para modificar el estilo de título del patrón</a:t>
            </a:r>
            <a:endParaRPr sz="6000">
              <a:solidFill>
                <a:schemeClr val="dk1"/>
              </a:solidFill>
              <a:latin typeface="Verdana"/>
              <a:ea typeface="Verdana"/>
              <a:cs typeface="Verdana"/>
              <a:sym typeface="Verdana"/>
            </a:endParaRPr>
          </a:p>
        </p:txBody>
      </p:sp>
      <p:sp>
        <p:nvSpPr>
          <p:cNvPr id="321" name="Google Shape;321;p18"/>
          <p:cNvSpPr txBox="1"/>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Verdana"/>
                <a:ea typeface="Verdana"/>
                <a:cs typeface="Verdana"/>
                <a:sym typeface="Verdana"/>
              </a:rPr>
              <a:t>Haga clic para modificar el estilo de subtítulo del patrón</a:t>
            </a:r>
            <a:endParaRPr sz="2400">
              <a:solidFill>
                <a:schemeClr val="dk1"/>
              </a:solidFill>
              <a:latin typeface="Verdana"/>
              <a:ea typeface="Verdana"/>
              <a:cs typeface="Verdana"/>
              <a:sym typeface="Verdana"/>
            </a:endParaRPr>
          </a:p>
        </p:txBody>
      </p:sp>
      <p:sp>
        <p:nvSpPr>
          <p:cNvPr id="322" name="Google Shape;322;p18"/>
          <p:cNvSpPr txBox="1"/>
          <p:nvPr/>
        </p:nvSpPr>
        <p:spPr>
          <a:xfrm>
            <a:off x="11098741" y="6385776"/>
            <a:ext cx="493867" cy="33575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s-ES" sz="1200">
                <a:solidFill>
                  <a:srgbClr val="888888"/>
                </a:solidFill>
                <a:latin typeface="Verdana"/>
                <a:ea typeface="Verdana"/>
                <a:cs typeface="Verdana"/>
                <a:sym typeface="Verdana"/>
              </a:rPr>
              <a:t>‹#›</a:t>
            </a:fld>
            <a:endParaRPr sz="1200">
              <a:solidFill>
                <a:srgbClr val="888888"/>
              </a:solidFill>
              <a:latin typeface="Verdana"/>
              <a:ea typeface="Verdana"/>
              <a:cs typeface="Verdana"/>
              <a:sym typeface="Verdana"/>
            </a:endParaRPr>
          </a:p>
        </p:txBody>
      </p:sp>
      <p:sp>
        <p:nvSpPr>
          <p:cNvPr id="323" name="Google Shape;323;p18"/>
          <p:cNvSpPr/>
          <p:nvPr/>
        </p:nvSpPr>
        <p:spPr>
          <a:xfrm>
            <a:off x="0" y="819254"/>
            <a:ext cx="12192000" cy="5043162"/>
          </a:xfrm>
          <a:prstGeom prst="rect">
            <a:avLst/>
          </a:prstGeom>
          <a:solidFill>
            <a:srgbClr val="93BB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600">
                <a:solidFill>
                  <a:schemeClr val="lt1"/>
                </a:solidFill>
                <a:latin typeface="Verdana"/>
                <a:ea typeface="Verdana"/>
                <a:cs typeface="Verdana"/>
                <a:sym typeface="Verdana"/>
              </a:rPr>
              <a:t>Marco para la gestión de los PCB en Colombia</a:t>
            </a:r>
            <a:endParaRPr b="1" sz="3600">
              <a:solidFill>
                <a:schemeClr val="lt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9"/>
          <p:cNvSpPr txBox="1"/>
          <p:nvPr>
            <p:ph type="title"/>
          </p:nvPr>
        </p:nvSpPr>
        <p:spPr>
          <a:xfrm>
            <a:off x="599392" y="503374"/>
            <a:ext cx="7774236"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6BE53"/>
              </a:buClr>
              <a:buSzPts val="3200"/>
              <a:buFont typeface="Verdana"/>
              <a:buNone/>
            </a:pPr>
            <a:r>
              <a:rPr b="1" lang="es-ES" sz="3200">
                <a:solidFill>
                  <a:srgbClr val="96BE53"/>
                </a:solidFill>
                <a:latin typeface="Verdana"/>
                <a:ea typeface="Verdana"/>
                <a:cs typeface="Verdana"/>
                <a:sym typeface="Verdana"/>
              </a:rPr>
              <a:t>Marco normativo Colombiano </a:t>
            </a:r>
            <a:br>
              <a:rPr b="1" lang="es-ES" sz="3200">
                <a:solidFill>
                  <a:srgbClr val="96BE53"/>
                </a:solidFill>
                <a:latin typeface="Verdana"/>
                <a:ea typeface="Verdana"/>
                <a:cs typeface="Verdana"/>
                <a:sym typeface="Verdana"/>
              </a:rPr>
            </a:br>
            <a:r>
              <a:rPr b="1" lang="es-ES" sz="3200">
                <a:solidFill>
                  <a:srgbClr val="96BE53"/>
                </a:solidFill>
                <a:latin typeface="Verdana"/>
                <a:ea typeface="Verdana"/>
                <a:cs typeface="Verdana"/>
                <a:sym typeface="Verdana"/>
              </a:rPr>
              <a:t>(Res 222/2011 y 1741/2016)</a:t>
            </a:r>
            <a:endParaRPr b="1" sz="3200">
              <a:solidFill>
                <a:srgbClr val="96BE53"/>
              </a:solidFill>
              <a:latin typeface="Verdana"/>
              <a:ea typeface="Verdana"/>
              <a:cs typeface="Verdana"/>
              <a:sym typeface="Verdana"/>
            </a:endParaRPr>
          </a:p>
        </p:txBody>
      </p:sp>
      <p:sp>
        <p:nvSpPr>
          <p:cNvPr id="329" name="Google Shape;329;p19"/>
          <p:cNvSpPr/>
          <p:nvPr/>
        </p:nvSpPr>
        <p:spPr>
          <a:xfrm>
            <a:off x="577219" y="2459504"/>
            <a:ext cx="5237244"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000">
                <a:solidFill>
                  <a:srgbClr val="3F3F3F"/>
                </a:solidFill>
                <a:latin typeface="Verdana"/>
                <a:ea typeface="Verdana"/>
                <a:cs typeface="Verdana"/>
                <a:sym typeface="Verdana"/>
              </a:rPr>
              <a:t>En Colombia </a:t>
            </a:r>
            <a:r>
              <a:rPr b="1" lang="es-ES" sz="2000">
                <a:solidFill>
                  <a:srgbClr val="3F3F3F"/>
                </a:solidFill>
                <a:latin typeface="Verdana"/>
                <a:ea typeface="Verdana"/>
                <a:cs typeface="Verdana"/>
                <a:sym typeface="Verdana"/>
              </a:rPr>
              <a:t>cualquier persona natural o jurídica</a:t>
            </a:r>
            <a:r>
              <a:rPr lang="es-ES" sz="2000">
                <a:solidFill>
                  <a:srgbClr val="3F3F3F"/>
                </a:solidFill>
                <a:latin typeface="Verdana"/>
                <a:ea typeface="Verdana"/>
                <a:cs typeface="Verdana"/>
                <a:sym typeface="Verdana"/>
              </a:rPr>
              <a:t> que sea propietaria de un equipo o equipos que </a:t>
            </a:r>
            <a:r>
              <a:rPr b="1" lang="es-ES" sz="2000">
                <a:solidFill>
                  <a:srgbClr val="3F3F3F"/>
                </a:solidFill>
                <a:latin typeface="Verdana"/>
                <a:ea typeface="Verdana"/>
                <a:cs typeface="Verdana"/>
                <a:sym typeface="Verdana"/>
              </a:rPr>
              <a:t>tengan o hayan contenido o contengan fluidos aislantes en estado líquido </a:t>
            </a:r>
            <a:r>
              <a:rPr lang="es-ES" sz="2000">
                <a:solidFill>
                  <a:srgbClr val="3F3F3F"/>
                </a:solidFill>
                <a:latin typeface="Verdana"/>
                <a:ea typeface="Verdana"/>
                <a:cs typeface="Verdana"/>
                <a:sym typeface="Verdana"/>
              </a:rPr>
              <a:t>deben cumplir con:</a:t>
            </a:r>
            <a:endParaRPr sz="2000">
              <a:solidFill>
                <a:srgbClr val="3F3F3F"/>
              </a:solidFill>
              <a:latin typeface="Verdana"/>
              <a:ea typeface="Verdana"/>
              <a:cs typeface="Verdana"/>
              <a:sym typeface="Verdana"/>
            </a:endParaRPr>
          </a:p>
        </p:txBody>
      </p:sp>
      <p:grpSp>
        <p:nvGrpSpPr>
          <p:cNvPr id="330" name="Google Shape;330;p19"/>
          <p:cNvGrpSpPr/>
          <p:nvPr/>
        </p:nvGrpSpPr>
        <p:grpSpPr>
          <a:xfrm>
            <a:off x="5339877" y="1627360"/>
            <a:ext cx="6067499" cy="4010120"/>
            <a:chOff x="1758" y="644036"/>
            <a:chExt cx="6067499" cy="4010120"/>
          </a:xfrm>
        </p:grpSpPr>
        <p:sp>
          <p:nvSpPr>
            <p:cNvPr id="331" name="Google Shape;331;p19"/>
            <p:cNvSpPr/>
            <p:nvPr/>
          </p:nvSpPr>
          <p:spPr>
            <a:xfrm>
              <a:off x="1891264" y="644036"/>
              <a:ext cx="2288488" cy="1144244"/>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txBox="1"/>
            <p:nvPr/>
          </p:nvSpPr>
          <p:spPr>
            <a:xfrm>
              <a:off x="1924778" y="677550"/>
              <a:ext cx="2221460" cy="1077216"/>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Verdana"/>
                <a:buNone/>
              </a:pPr>
              <a:r>
                <a:rPr lang="es-ES" sz="1700">
                  <a:solidFill>
                    <a:schemeClr val="lt1"/>
                  </a:solidFill>
                  <a:latin typeface="Verdana"/>
                  <a:ea typeface="Verdana"/>
                  <a:cs typeface="Verdana"/>
                  <a:sym typeface="Verdana"/>
                </a:rPr>
                <a:t>Inscripción y registro en el Inventario Nacional de PCB</a:t>
              </a:r>
              <a:endParaRPr/>
            </a:p>
          </p:txBody>
        </p:sp>
        <p:sp>
          <p:nvSpPr>
            <p:cNvPr id="333" name="Google Shape;333;p19"/>
            <p:cNvSpPr/>
            <p:nvPr/>
          </p:nvSpPr>
          <p:spPr>
            <a:xfrm rot="3396161">
              <a:off x="3384052" y="2448854"/>
              <a:ext cx="1192417" cy="400485"/>
            </a:xfrm>
            <a:prstGeom prst="leftRightArrow">
              <a:avLst>
                <a:gd fmla="val 60000" name="adj1"/>
                <a:gd fmla="val 50000" name="adj2"/>
              </a:avLst>
            </a:prstGeom>
            <a:solidFill>
              <a:srgbClr val="BAD2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txBox="1"/>
            <p:nvPr/>
          </p:nvSpPr>
          <p:spPr>
            <a:xfrm rot="3396161">
              <a:off x="3504198" y="2528951"/>
              <a:ext cx="952126" cy="24029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Helvetica Neue"/>
                <a:buNone/>
              </a:pPr>
              <a:r>
                <a:t/>
              </a:r>
              <a:endParaRPr sz="1400">
                <a:solidFill>
                  <a:schemeClr val="lt1"/>
                </a:solidFill>
                <a:latin typeface="Verdana"/>
                <a:ea typeface="Verdana"/>
                <a:cs typeface="Verdana"/>
                <a:sym typeface="Verdana"/>
              </a:endParaRPr>
            </a:p>
          </p:txBody>
        </p:sp>
        <p:sp>
          <p:nvSpPr>
            <p:cNvPr id="335" name="Google Shape;335;p19"/>
            <p:cNvSpPr/>
            <p:nvPr/>
          </p:nvSpPr>
          <p:spPr>
            <a:xfrm>
              <a:off x="3780769" y="3509912"/>
              <a:ext cx="2288488" cy="1144244"/>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txBox="1"/>
            <p:nvPr/>
          </p:nvSpPr>
          <p:spPr>
            <a:xfrm>
              <a:off x="3814283" y="3543426"/>
              <a:ext cx="2221460" cy="1077216"/>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Verdana"/>
                <a:buNone/>
              </a:pPr>
              <a:r>
                <a:rPr lang="es-ES" sz="1700">
                  <a:solidFill>
                    <a:schemeClr val="lt1"/>
                  </a:solidFill>
                  <a:latin typeface="Verdana"/>
                  <a:ea typeface="Verdana"/>
                  <a:cs typeface="Verdana"/>
                  <a:sym typeface="Verdana"/>
                </a:rPr>
                <a:t>Marcar el 100% de los equipos eléctricos</a:t>
              </a:r>
              <a:endParaRPr/>
            </a:p>
          </p:txBody>
        </p:sp>
        <p:sp>
          <p:nvSpPr>
            <p:cNvPr id="337" name="Google Shape;337;p19"/>
            <p:cNvSpPr/>
            <p:nvPr/>
          </p:nvSpPr>
          <p:spPr>
            <a:xfrm rot="10800000">
              <a:off x="2439299" y="3881792"/>
              <a:ext cx="1192417" cy="400485"/>
            </a:xfrm>
            <a:prstGeom prst="leftRightArrow">
              <a:avLst>
                <a:gd fmla="val 60000" name="adj1"/>
                <a:gd fmla="val 50000" name="adj2"/>
              </a:avLst>
            </a:prstGeom>
            <a:solidFill>
              <a:srgbClr val="BAD2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txBox="1"/>
            <p:nvPr/>
          </p:nvSpPr>
          <p:spPr>
            <a:xfrm>
              <a:off x="2559444" y="3961889"/>
              <a:ext cx="952126" cy="24029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Helvetica Neue"/>
                <a:buNone/>
              </a:pPr>
              <a:r>
                <a:t/>
              </a:r>
              <a:endParaRPr sz="1400">
                <a:solidFill>
                  <a:schemeClr val="lt1"/>
                </a:solidFill>
                <a:latin typeface="Verdana"/>
                <a:ea typeface="Verdana"/>
                <a:cs typeface="Verdana"/>
                <a:sym typeface="Verdana"/>
              </a:endParaRPr>
            </a:p>
          </p:txBody>
        </p:sp>
        <p:sp>
          <p:nvSpPr>
            <p:cNvPr id="339" name="Google Shape;339;p19"/>
            <p:cNvSpPr/>
            <p:nvPr/>
          </p:nvSpPr>
          <p:spPr>
            <a:xfrm>
              <a:off x="1758" y="3509912"/>
              <a:ext cx="2288488" cy="1144244"/>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txBox="1"/>
            <p:nvPr/>
          </p:nvSpPr>
          <p:spPr>
            <a:xfrm>
              <a:off x="35272" y="3543426"/>
              <a:ext cx="2221460" cy="1077216"/>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Verdana"/>
                <a:buNone/>
              </a:pPr>
              <a:r>
                <a:rPr lang="es-ES" sz="1700">
                  <a:solidFill>
                    <a:schemeClr val="lt1"/>
                  </a:solidFill>
                  <a:latin typeface="Verdana"/>
                  <a:ea typeface="Verdana"/>
                  <a:cs typeface="Verdana"/>
                  <a:sym typeface="Verdana"/>
                </a:rPr>
                <a:t>Demostrar el contenido de PCB de cada uno de los equipos (50 ppm)</a:t>
              </a:r>
              <a:endParaRPr/>
            </a:p>
          </p:txBody>
        </p:sp>
        <p:sp>
          <p:nvSpPr>
            <p:cNvPr id="341" name="Google Shape;341;p19"/>
            <p:cNvSpPr/>
            <p:nvPr/>
          </p:nvSpPr>
          <p:spPr>
            <a:xfrm rot="-3396161">
              <a:off x="1494547" y="2448854"/>
              <a:ext cx="1192417" cy="400485"/>
            </a:xfrm>
            <a:prstGeom prst="leftRightArrow">
              <a:avLst>
                <a:gd fmla="val 60000" name="adj1"/>
                <a:gd fmla="val 50000" name="adj2"/>
              </a:avLst>
            </a:prstGeom>
            <a:solidFill>
              <a:srgbClr val="BAD2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txBox="1"/>
            <p:nvPr/>
          </p:nvSpPr>
          <p:spPr>
            <a:xfrm rot="-3396161">
              <a:off x="1614693" y="2528951"/>
              <a:ext cx="952126" cy="24029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Helvetica Neue"/>
                <a:buNone/>
              </a:pPr>
              <a:r>
                <a:t/>
              </a:r>
              <a:endParaRPr sz="1400">
                <a:solidFill>
                  <a:schemeClr val="lt1"/>
                </a:solidFill>
                <a:latin typeface="Verdana"/>
                <a:ea typeface="Verdana"/>
                <a:cs typeface="Verdana"/>
                <a:sym typeface="Verdana"/>
              </a:endParaRPr>
            </a:p>
          </p:txBody>
        </p:sp>
      </p:grpSp>
      <p:pic>
        <p:nvPicPr>
          <p:cNvPr id="343" name="Google Shape;343;p19"/>
          <p:cNvPicPr preferRelativeResize="0"/>
          <p:nvPr/>
        </p:nvPicPr>
        <p:blipFill rotWithShape="1">
          <a:blip r:embed="rId3">
            <a:alphaModFix/>
          </a:blip>
          <a:srcRect b="9887" l="41309" r="8937" t="15580"/>
          <a:stretch/>
        </p:blipFill>
        <p:spPr>
          <a:xfrm>
            <a:off x="7831429" y="3428999"/>
            <a:ext cx="1247163" cy="1404850"/>
          </a:xfrm>
          <a:prstGeom prst="rect">
            <a:avLst/>
          </a:prstGeom>
          <a:noFill/>
          <a:ln>
            <a:noFill/>
          </a:ln>
        </p:spPr>
      </p:pic>
      <p:pic>
        <p:nvPicPr>
          <p:cNvPr id="344" name="Google Shape;344;p19"/>
          <p:cNvPicPr preferRelativeResize="0"/>
          <p:nvPr/>
        </p:nvPicPr>
        <p:blipFill rotWithShape="1">
          <a:blip r:embed="rId4">
            <a:alphaModFix/>
          </a:blip>
          <a:srcRect b="0" l="0" r="0" t="0"/>
          <a:stretch/>
        </p:blipFill>
        <p:spPr>
          <a:xfrm>
            <a:off x="9955331" y="2172892"/>
            <a:ext cx="1446893" cy="2052735"/>
          </a:xfrm>
          <a:prstGeom prst="rect">
            <a:avLst/>
          </a:prstGeom>
          <a:noFill/>
          <a:ln>
            <a:noFill/>
          </a:ln>
        </p:spPr>
      </p:pic>
      <p:sp>
        <p:nvSpPr>
          <p:cNvPr id="345" name="Google Shape;345;p19"/>
          <p:cNvSpPr/>
          <p:nvPr/>
        </p:nvSpPr>
        <p:spPr>
          <a:xfrm>
            <a:off x="599392" y="5769551"/>
            <a:ext cx="10430142" cy="923330"/>
          </a:xfrm>
          <a:prstGeom prst="rect">
            <a:avLst/>
          </a:prstGeom>
          <a:noFill/>
          <a:ln cap="flat" cmpd="sng" w="76200">
            <a:solidFill>
              <a:srgbClr val="FF0000"/>
            </a:solidFill>
            <a:prstDash val="lgDashDot"/>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Si se poseen equipos contaminados no se podrán tener equipos conectados después del 31 de diciembre de 2025 y no se pueden existencias después del 31 de diciembre de 2028</a:t>
            </a:r>
            <a:endParaRPr sz="1800">
              <a:solidFill>
                <a:srgbClr val="3F3F3F"/>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ph type="ctrTitle"/>
          </p:nvPr>
        </p:nvSpPr>
        <p:spPr>
          <a:xfrm>
            <a:off x="360218" y="3166739"/>
            <a:ext cx="8560904" cy="746194"/>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3F3F3F"/>
              </a:buClr>
              <a:buSzPct val="100000"/>
              <a:buFont typeface="Verdana"/>
              <a:buNone/>
            </a:pPr>
            <a:br>
              <a:rPr b="1" lang="es-ES" sz="4800">
                <a:solidFill>
                  <a:srgbClr val="3F3F3F"/>
                </a:solidFill>
                <a:latin typeface="Verdana"/>
                <a:ea typeface="Verdana"/>
                <a:cs typeface="Verdana"/>
                <a:sym typeface="Verdana"/>
              </a:rPr>
            </a:br>
            <a:br>
              <a:rPr b="1" lang="es-ES" sz="4800">
                <a:solidFill>
                  <a:srgbClr val="3F3F3F"/>
                </a:solidFill>
                <a:latin typeface="Verdana"/>
                <a:ea typeface="Verdana"/>
                <a:cs typeface="Verdana"/>
                <a:sym typeface="Verdana"/>
              </a:rPr>
            </a:br>
            <a:endParaRPr b="1" sz="4800">
              <a:solidFill>
                <a:srgbClr val="3F3F3F"/>
              </a:solidFill>
              <a:latin typeface="Verdana"/>
              <a:ea typeface="Verdana"/>
              <a:cs typeface="Verdana"/>
              <a:sym typeface="Verdana"/>
            </a:endParaRPr>
          </a:p>
        </p:txBody>
      </p:sp>
      <p:sp>
        <p:nvSpPr>
          <p:cNvPr id="125" name="Google Shape;125;p2"/>
          <p:cNvSpPr txBox="1"/>
          <p:nvPr/>
        </p:nvSpPr>
        <p:spPr>
          <a:xfrm>
            <a:off x="677335" y="846666"/>
            <a:ext cx="7525761" cy="4944534"/>
          </a:xfrm>
          <a:prstGeom prst="rect">
            <a:avLst/>
          </a:prstGeom>
          <a:noFill/>
          <a:ln>
            <a:noFill/>
          </a:ln>
        </p:spPr>
        <p:txBody>
          <a:bodyPr anchorCtr="0" anchor="b"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2000"/>
              <a:buFont typeface="Helvetica Neue"/>
              <a:buNone/>
            </a:pPr>
            <a:r>
              <a:t/>
            </a:r>
            <a:endParaRPr b="1" i="0" sz="2000" u="none" cap="none" strike="noStrike">
              <a:solidFill>
                <a:srgbClr val="3F3F3F"/>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0"/>
          <p:cNvSpPr/>
          <p:nvPr/>
        </p:nvSpPr>
        <p:spPr>
          <a:xfrm>
            <a:off x="619125" y="1631546"/>
            <a:ext cx="10153438" cy="3311963"/>
          </a:xfrm>
          <a:prstGeom prst="rtTriangle">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Verdana"/>
              <a:ea typeface="Verdana"/>
              <a:cs typeface="Verdana"/>
              <a:sym typeface="Verdana"/>
            </a:endParaRPr>
          </a:p>
        </p:txBody>
      </p:sp>
      <p:pic>
        <p:nvPicPr>
          <p:cNvPr id="351" name="Google Shape;351;p20"/>
          <p:cNvPicPr preferRelativeResize="0"/>
          <p:nvPr/>
        </p:nvPicPr>
        <p:blipFill rotWithShape="1">
          <a:blip r:embed="rId3">
            <a:alphaModFix/>
          </a:blip>
          <a:srcRect b="1390" l="2125" r="9957" t="0"/>
          <a:stretch/>
        </p:blipFill>
        <p:spPr>
          <a:xfrm>
            <a:off x="1178800" y="2571750"/>
            <a:ext cx="1377036" cy="1923856"/>
          </a:xfrm>
          <a:prstGeom prst="rect">
            <a:avLst/>
          </a:prstGeom>
          <a:noFill/>
          <a:ln>
            <a:noFill/>
          </a:ln>
        </p:spPr>
      </p:pic>
      <p:sp>
        <p:nvSpPr>
          <p:cNvPr id="352" name="Google Shape;352;p20"/>
          <p:cNvSpPr txBox="1"/>
          <p:nvPr/>
        </p:nvSpPr>
        <p:spPr>
          <a:xfrm>
            <a:off x="274033" y="4944748"/>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2011</a:t>
            </a:r>
            <a:endParaRPr/>
          </a:p>
        </p:txBody>
      </p:sp>
      <p:sp>
        <p:nvSpPr>
          <p:cNvPr id="353" name="Google Shape;353;p20"/>
          <p:cNvSpPr txBox="1"/>
          <p:nvPr/>
        </p:nvSpPr>
        <p:spPr>
          <a:xfrm>
            <a:off x="10341878" y="4950113"/>
            <a:ext cx="703769" cy="276999"/>
          </a:xfrm>
          <a:prstGeom prst="rect">
            <a:avLst/>
          </a:prstGeom>
          <a:solidFill>
            <a:srgbClr val="FF0000"/>
          </a:solid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3F3F3F"/>
                </a:solidFill>
                <a:latin typeface="Verdana"/>
                <a:ea typeface="Verdana"/>
                <a:cs typeface="Verdana"/>
                <a:sym typeface="Verdana"/>
              </a:rPr>
              <a:t>2028</a:t>
            </a:r>
            <a:endParaRPr/>
          </a:p>
        </p:txBody>
      </p:sp>
      <p:sp>
        <p:nvSpPr>
          <p:cNvPr id="354" name="Google Shape;354;p20"/>
          <p:cNvSpPr txBox="1"/>
          <p:nvPr/>
        </p:nvSpPr>
        <p:spPr>
          <a:xfrm>
            <a:off x="6270886" y="5529530"/>
            <a:ext cx="4359991" cy="830997"/>
          </a:xfrm>
          <a:prstGeom prst="rect">
            <a:avLst/>
          </a:prstGeom>
          <a:noFill/>
          <a:ln cap="flat" cmpd="sng" w="9525">
            <a:solidFill>
              <a:srgbClr val="92D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3F3F3F"/>
                </a:solidFill>
                <a:latin typeface="Verdana"/>
                <a:ea typeface="Verdana"/>
                <a:cs typeface="Verdana"/>
                <a:sym typeface="Verdana"/>
              </a:rPr>
              <a:t>Meta de marcado e identificación de PCB</a:t>
            </a:r>
            <a:endParaRPr/>
          </a:p>
          <a:p>
            <a:pPr indent="0" lvl="0" marL="0" marR="0" rtl="0" algn="l">
              <a:spcBef>
                <a:spcPts val="0"/>
              </a:spcBef>
              <a:spcAft>
                <a:spcPts val="0"/>
              </a:spcAft>
              <a:buNone/>
            </a:pPr>
            <a:r>
              <a:rPr lang="es-ES" sz="1200">
                <a:solidFill>
                  <a:srgbClr val="3F3F3F"/>
                </a:solidFill>
                <a:latin typeface="Verdana"/>
                <a:ea typeface="Verdana"/>
                <a:cs typeface="Verdana"/>
                <a:sym typeface="Verdana"/>
              </a:rPr>
              <a:t>Al 31 de diciembre de 2024 se debe haber identificado los contenidos de PCB y se debe de marcar el 100% de los equipos</a:t>
            </a:r>
            <a:endParaRPr/>
          </a:p>
        </p:txBody>
      </p:sp>
      <p:sp>
        <p:nvSpPr>
          <p:cNvPr id="355" name="Google Shape;355;p20"/>
          <p:cNvSpPr txBox="1"/>
          <p:nvPr/>
        </p:nvSpPr>
        <p:spPr>
          <a:xfrm>
            <a:off x="8460549" y="4950582"/>
            <a:ext cx="703770" cy="276999"/>
          </a:xfrm>
          <a:prstGeom prst="rect">
            <a:avLst/>
          </a:prstGeom>
          <a:solidFill>
            <a:srgbClr val="FFC00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3F3F3F"/>
                </a:solidFill>
                <a:latin typeface="Verdana"/>
                <a:ea typeface="Verdana"/>
                <a:cs typeface="Verdana"/>
                <a:sym typeface="Verdana"/>
              </a:rPr>
              <a:t>2025</a:t>
            </a:r>
            <a:endParaRPr/>
          </a:p>
        </p:txBody>
      </p:sp>
      <p:sp>
        <p:nvSpPr>
          <p:cNvPr id="356" name="Google Shape;356;p20"/>
          <p:cNvSpPr txBox="1"/>
          <p:nvPr/>
        </p:nvSpPr>
        <p:spPr>
          <a:xfrm>
            <a:off x="7947444" y="2687363"/>
            <a:ext cx="2562420" cy="1200329"/>
          </a:xfrm>
          <a:prstGeom prst="rect">
            <a:avLst/>
          </a:prstGeom>
          <a:solidFill>
            <a:schemeClr val="lt1"/>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3F3F3F"/>
                </a:solidFill>
                <a:latin typeface="Verdana"/>
                <a:ea typeface="Verdana"/>
                <a:cs typeface="Verdana"/>
                <a:sym typeface="Verdana"/>
              </a:rPr>
              <a:t>Meta de retiro de uso de PCB</a:t>
            </a:r>
            <a:endParaRPr/>
          </a:p>
          <a:p>
            <a:pPr indent="0" lvl="0" marL="0" marR="0" rtl="0" algn="l">
              <a:spcBef>
                <a:spcPts val="0"/>
              </a:spcBef>
              <a:spcAft>
                <a:spcPts val="0"/>
              </a:spcAft>
              <a:buNone/>
            </a:pPr>
            <a:r>
              <a:rPr lang="es-ES" sz="1200">
                <a:solidFill>
                  <a:srgbClr val="3F3F3F"/>
                </a:solidFill>
                <a:latin typeface="Verdana"/>
                <a:ea typeface="Verdana"/>
                <a:cs typeface="Verdana"/>
                <a:sym typeface="Verdana"/>
              </a:rPr>
              <a:t>Al 31 de diciembre de 2025 se debe retirar de uso el 100% de los equipos contaminados(Grupo 1, 2 y 3)</a:t>
            </a:r>
            <a:endParaRPr/>
          </a:p>
        </p:txBody>
      </p:sp>
      <p:sp>
        <p:nvSpPr>
          <p:cNvPr id="357" name="Google Shape;357;p20"/>
          <p:cNvSpPr txBox="1"/>
          <p:nvPr/>
        </p:nvSpPr>
        <p:spPr>
          <a:xfrm>
            <a:off x="7747112" y="4943509"/>
            <a:ext cx="703770" cy="276999"/>
          </a:xfrm>
          <a:prstGeom prst="rect">
            <a:avLst/>
          </a:prstGeom>
          <a:solidFill>
            <a:srgbClr val="96BE53"/>
          </a:solid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3F3F3F"/>
                </a:solidFill>
                <a:latin typeface="Verdana"/>
                <a:ea typeface="Verdana"/>
                <a:cs typeface="Verdana"/>
                <a:sym typeface="Verdana"/>
              </a:rPr>
              <a:t>2024</a:t>
            </a:r>
            <a:endParaRPr/>
          </a:p>
        </p:txBody>
      </p:sp>
      <p:sp>
        <p:nvSpPr>
          <p:cNvPr id="358" name="Google Shape;358;p20"/>
          <p:cNvSpPr txBox="1"/>
          <p:nvPr/>
        </p:nvSpPr>
        <p:spPr>
          <a:xfrm>
            <a:off x="846303" y="4944748"/>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2012</a:t>
            </a:r>
            <a:endParaRPr/>
          </a:p>
        </p:txBody>
      </p:sp>
      <p:sp>
        <p:nvSpPr>
          <p:cNvPr id="359" name="Google Shape;359;p20"/>
          <p:cNvSpPr txBox="1"/>
          <p:nvPr/>
        </p:nvSpPr>
        <p:spPr>
          <a:xfrm>
            <a:off x="1422303" y="4944747"/>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2013</a:t>
            </a:r>
            <a:endParaRPr/>
          </a:p>
        </p:txBody>
      </p:sp>
      <p:sp>
        <p:nvSpPr>
          <p:cNvPr id="360" name="Google Shape;360;p20"/>
          <p:cNvSpPr txBox="1"/>
          <p:nvPr/>
        </p:nvSpPr>
        <p:spPr>
          <a:xfrm>
            <a:off x="1994573" y="4945426"/>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2014</a:t>
            </a:r>
            <a:endParaRPr/>
          </a:p>
        </p:txBody>
      </p:sp>
      <p:sp>
        <p:nvSpPr>
          <p:cNvPr id="361" name="Google Shape;361;p20"/>
          <p:cNvSpPr txBox="1"/>
          <p:nvPr/>
        </p:nvSpPr>
        <p:spPr>
          <a:xfrm>
            <a:off x="2574303" y="4944747"/>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2015</a:t>
            </a:r>
            <a:endParaRPr/>
          </a:p>
        </p:txBody>
      </p:sp>
      <p:sp>
        <p:nvSpPr>
          <p:cNvPr id="362" name="Google Shape;362;p20"/>
          <p:cNvSpPr txBox="1"/>
          <p:nvPr/>
        </p:nvSpPr>
        <p:spPr>
          <a:xfrm>
            <a:off x="3142843" y="4944068"/>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2016</a:t>
            </a:r>
            <a:endParaRPr/>
          </a:p>
        </p:txBody>
      </p:sp>
      <p:sp>
        <p:nvSpPr>
          <p:cNvPr id="363" name="Google Shape;363;p20"/>
          <p:cNvSpPr txBox="1"/>
          <p:nvPr/>
        </p:nvSpPr>
        <p:spPr>
          <a:xfrm>
            <a:off x="3715113" y="4944068"/>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2017</a:t>
            </a:r>
            <a:endParaRPr/>
          </a:p>
        </p:txBody>
      </p:sp>
      <p:sp>
        <p:nvSpPr>
          <p:cNvPr id="364" name="Google Shape;364;p20"/>
          <p:cNvSpPr txBox="1"/>
          <p:nvPr/>
        </p:nvSpPr>
        <p:spPr>
          <a:xfrm>
            <a:off x="4291113" y="4944068"/>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2018</a:t>
            </a:r>
            <a:endParaRPr/>
          </a:p>
        </p:txBody>
      </p:sp>
      <p:sp>
        <p:nvSpPr>
          <p:cNvPr id="365" name="Google Shape;365;p20"/>
          <p:cNvSpPr txBox="1"/>
          <p:nvPr/>
        </p:nvSpPr>
        <p:spPr>
          <a:xfrm>
            <a:off x="4863383" y="4949455"/>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2019</a:t>
            </a:r>
            <a:endParaRPr/>
          </a:p>
        </p:txBody>
      </p:sp>
      <p:sp>
        <p:nvSpPr>
          <p:cNvPr id="366" name="Google Shape;366;p20"/>
          <p:cNvSpPr txBox="1"/>
          <p:nvPr/>
        </p:nvSpPr>
        <p:spPr>
          <a:xfrm>
            <a:off x="5439383" y="4949306"/>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2020</a:t>
            </a:r>
            <a:endParaRPr/>
          </a:p>
        </p:txBody>
      </p:sp>
      <p:sp>
        <p:nvSpPr>
          <p:cNvPr id="367" name="Google Shape;367;p20"/>
          <p:cNvSpPr txBox="1"/>
          <p:nvPr/>
        </p:nvSpPr>
        <p:spPr>
          <a:xfrm>
            <a:off x="6011653" y="4949306"/>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2021</a:t>
            </a:r>
            <a:endParaRPr/>
          </a:p>
        </p:txBody>
      </p:sp>
      <p:sp>
        <p:nvSpPr>
          <p:cNvPr id="368" name="Google Shape;368;p20"/>
          <p:cNvSpPr txBox="1"/>
          <p:nvPr/>
        </p:nvSpPr>
        <p:spPr>
          <a:xfrm>
            <a:off x="6587653" y="4949305"/>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2022</a:t>
            </a:r>
            <a:endParaRPr/>
          </a:p>
        </p:txBody>
      </p:sp>
      <p:sp>
        <p:nvSpPr>
          <p:cNvPr id="369" name="Google Shape;369;p20"/>
          <p:cNvSpPr txBox="1"/>
          <p:nvPr/>
        </p:nvSpPr>
        <p:spPr>
          <a:xfrm>
            <a:off x="7163954" y="4947496"/>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2023</a:t>
            </a:r>
            <a:endParaRPr/>
          </a:p>
        </p:txBody>
      </p:sp>
      <p:sp>
        <p:nvSpPr>
          <p:cNvPr id="370" name="Google Shape;370;p20"/>
          <p:cNvSpPr txBox="1"/>
          <p:nvPr/>
        </p:nvSpPr>
        <p:spPr>
          <a:xfrm>
            <a:off x="9177203" y="4945707"/>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2026</a:t>
            </a:r>
            <a:endParaRPr/>
          </a:p>
        </p:txBody>
      </p:sp>
      <p:sp>
        <p:nvSpPr>
          <p:cNvPr id="371" name="Google Shape;371;p20"/>
          <p:cNvSpPr txBox="1"/>
          <p:nvPr/>
        </p:nvSpPr>
        <p:spPr>
          <a:xfrm>
            <a:off x="9760303" y="4944068"/>
            <a:ext cx="576000" cy="276999"/>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200">
                <a:solidFill>
                  <a:srgbClr val="3F3F3F"/>
                </a:solidFill>
                <a:latin typeface="Verdana"/>
                <a:ea typeface="Verdana"/>
                <a:cs typeface="Verdana"/>
                <a:sym typeface="Verdana"/>
              </a:rPr>
              <a:t>2027</a:t>
            </a:r>
            <a:endParaRPr/>
          </a:p>
        </p:txBody>
      </p:sp>
      <p:sp>
        <p:nvSpPr>
          <p:cNvPr id="372" name="Google Shape;372;p20"/>
          <p:cNvSpPr txBox="1"/>
          <p:nvPr/>
        </p:nvSpPr>
        <p:spPr>
          <a:xfrm>
            <a:off x="9454438" y="1237415"/>
            <a:ext cx="2562420" cy="1015663"/>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3F3F3F"/>
                </a:solidFill>
                <a:latin typeface="Verdana"/>
                <a:ea typeface="Verdana"/>
                <a:cs typeface="Verdana"/>
                <a:sym typeface="Verdana"/>
              </a:rPr>
              <a:t>Meta de eliminación de PCB</a:t>
            </a:r>
            <a:endParaRPr/>
          </a:p>
          <a:p>
            <a:pPr indent="0" lvl="0" marL="0" marR="0" rtl="0" algn="l">
              <a:spcBef>
                <a:spcPts val="0"/>
              </a:spcBef>
              <a:spcAft>
                <a:spcPts val="0"/>
              </a:spcAft>
              <a:buNone/>
            </a:pPr>
            <a:r>
              <a:rPr lang="es-ES" sz="1200">
                <a:solidFill>
                  <a:srgbClr val="3F3F3F"/>
                </a:solidFill>
                <a:latin typeface="Verdana"/>
                <a:ea typeface="Verdana"/>
                <a:cs typeface="Verdana"/>
                <a:sym typeface="Verdana"/>
              </a:rPr>
              <a:t>Al 31 de diciembre de 2028 se debe haber eliminado el 100% de los equipos y desechos contaminados(Grupo 1, 2 y 3)</a:t>
            </a:r>
            <a:endParaRPr/>
          </a:p>
        </p:txBody>
      </p:sp>
      <p:cxnSp>
        <p:nvCxnSpPr>
          <p:cNvPr id="373" name="Google Shape;373;p20"/>
          <p:cNvCxnSpPr>
            <a:stCxn id="357" idx="3"/>
            <a:endCxn id="354" idx="0"/>
          </p:cNvCxnSpPr>
          <p:nvPr/>
        </p:nvCxnSpPr>
        <p:spPr>
          <a:xfrm>
            <a:off x="8450882" y="5082009"/>
            <a:ext cx="0" cy="447600"/>
          </a:xfrm>
          <a:prstGeom prst="straightConnector1">
            <a:avLst/>
          </a:prstGeom>
          <a:noFill/>
          <a:ln cap="flat" cmpd="sng" w="28575">
            <a:solidFill>
              <a:schemeClr val="accent6"/>
            </a:solidFill>
            <a:prstDash val="solid"/>
            <a:miter lim="800000"/>
            <a:headEnd len="sm" w="sm" type="none"/>
            <a:tailEnd len="med" w="med" type="triangle"/>
          </a:ln>
        </p:spPr>
      </p:cxnSp>
      <p:cxnSp>
        <p:nvCxnSpPr>
          <p:cNvPr id="374" name="Google Shape;374;p20"/>
          <p:cNvCxnSpPr>
            <a:stCxn id="370" idx="1"/>
            <a:endCxn id="356" idx="2"/>
          </p:cNvCxnSpPr>
          <p:nvPr/>
        </p:nvCxnSpPr>
        <p:spPr>
          <a:xfrm flipH="1" rot="10800000">
            <a:off x="9177203" y="3887807"/>
            <a:ext cx="51600" cy="1196400"/>
          </a:xfrm>
          <a:prstGeom prst="straightConnector1">
            <a:avLst/>
          </a:prstGeom>
          <a:noFill/>
          <a:ln cap="flat" cmpd="sng" w="28575">
            <a:solidFill>
              <a:srgbClr val="FFC000"/>
            </a:solidFill>
            <a:prstDash val="solid"/>
            <a:miter lim="800000"/>
            <a:headEnd len="sm" w="sm" type="none"/>
            <a:tailEnd len="med" w="med" type="triangle"/>
          </a:ln>
        </p:spPr>
      </p:cxnSp>
      <p:cxnSp>
        <p:nvCxnSpPr>
          <p:cNvPr id="375" name="Google Shape;375;p20"/>
          <p:cNvCxnSpPr/>
          <p:nvPr/>
        </p:nvCxnSpPr>
        <p:spPr>
          <a:xfrm rot="10800000">
            <a:off x="11025815" y="2259682"/>
            <a:ext cx="13099" cy="2835535"/>
          </a:xfrm>
          <a:prstGeom prst="straightConnector1">
            <a:avLst/>
          </a:prstGeom>
          <a:noFill/>
          <a:ln cap="flat" cmpd="sng" w="28575">
            <a:solidFill>
              <a:srgbClr val="FF0000"/>
            </a:solidFill>
            <a:prstDash val="solid"/>
            <a:miter lim="800000"/>
            <a:headEnd len="sm" w="sm" type="none"/>
            <a:tailEnd len="med" w="med" type="triangle"/>
          </a:ln>
        </p:spPr>
      </p:cxnSp>
      <p:sp>
        <p:nvSpPr>
          <p:cNvPr id="376" name="Google Shape;376;p20"/>
          <p:cNvSpPr txBox="1"/>
          <p:nvPr/>
        </p:nvSpPr>
        <p:spPr>
          <a:xfrm>
            <a:off x="1016099" y="762976"/>
            <a:ext cx="7392084"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DC657"/>
              </a:buClr>
              <a:buSzPts val="3200"/>
              <a:buFont typeface="Verdana"/>
              <a:buNone/>
            </a:pPr>
            <a:r>
              <a:rPr b="1" lang="es-ES" sz="3200">
                <a:solidFill>
                  <a:srgbClr val="9DC657"/>
                </a:solidFill>
                <a:latin typeface="Verdana"/>
                <a:ea typeface="Verdana"/>
                <a:cs typeface="Verdana"/>
                <a:sym typeface="Verdana"/>
              </a:rPr>
              <a:t>Fechas importantes Resolución 0222/2011 y 1741/2016</a:t>
            </a:r>
            <a:br>
              <a:rPr b="1" lang="es-ES" sz="3200">
                <a:solidFill>
                  <a:srgbClr val="9DC657"/>
                </a:solidFill>
                <a:latin typeface="Verdana"/>
                <a:ea typeface="Verdana"/>
                <a:cs typeface="Verdana"/>
                <a:sym typeface="Verdana"/>
              </a:rPr>
            </a:br>
            <a:endParaRPr b="1" sz="3200">
              <a:solidFill>
                <a:srgbClr val="9DC657"/>
              </a:solidFill>
              <a:latin typeface="Verdana"/>
              <a:ea typeface="Verdana"/>
              <a:cs typeface="Verdana"/>
              <a:sym typeface="Verdana"/>
            </a:endParaRPr>
          </a:p>
        </p:txBody>
      </p:sp>
      <p:sp>
        <p:nvSpPr>
          <p:cNvPr id="377" name="Google Shape;377;p20"/>
          <p:cNvSpPr txBox="1"/>
          <p:nvPr/>
        </p:nvSpPr>
        <p:spPr>
          <a:xfrm>
            <a:off x="343084" y="5529530"/>
            <a:ext cx="5838642" cy="830997"/>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lt1"/>
                </a:solidFill>
                <a:latin typeface="Verdana"/>
                <a:ea typeface="Verdana"/>
                <a:cs typeface="Verdana"/>
                <a:sym typeface="Verdana"/>
              </a:rPr>
              <a:t>Esto es vigilado y controlado por las Autoridades Ambientales teniendo en cuenta la Ley 1333 de 2009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1"/>
          <p:cNvSpPr txBox="1"/>
          <p:nvPr>
            <p:ph type="title"/>
          </p:nvPr>
        </p:nvSpPr>
        <p:spPr>
          <a:xfrm>
            <a:off x="1008000" y="684001"/>
            <a:ext cx="7181584" cy="59408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9DC657"/>
              </a:buClr>
              <a:buSzPts val="2900"/>
              <a:buFont typeface="Verdana"/>
              <a:buNone/>
            </a:pPr>
            <a:r>
              <a:rPr b="1" lang="es-ES" sz="2900">
                <a:solidFill>
                  <a:srgbClr val="9DC657"/>
                </a:solidFill>
                <a:latin typeface="Verdana"/>
                <a:ea typeface="Verdana"/>
                <a:cs typeface="Verdana"/>
                <a:sym typeface="Verdana"/>
              </a:rPr>
              <a:t>Inventario nacional de PCB</a:t>
            </a:r>
            <a:endParaRPr/>
          </a:p>
        </p:txBody>
      </p:sp>
      <p:sp>
        <p:nvSpPr>
          <p:cNvPr id="383" name="Google Shape;383;p21"/>
          <p:cNvSpPr txBox="1"/>
          <p:nvPr>
            <p:ph idx="1" type="body"/>
          </p:nvPr>
        </p:nvSpPr>
        <p:spPr>
          <a:xfrm>
            <a:off x="8104273" y="1523206"/>
            <a:ext cx="3909766" cy="381158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3F3F3F"/>
              </a:buClr>
              <a:buSzPct val="100000"/>
              <a:buNone/>
            </a:pPr>
            <a:r>
              <a:rPr lang="es-ES" sz="2400">
                <a:solidFill>
                  <a:srgbClr val="3F3F3F"/>
                </a:solidFill>
                <a:latin typeface="Verdana"/>
                <a:ea typeface="Verdana"/>
                <a:cs typeface="Verdana"/>
                <a:sym typeface="Verdana"/>
              </a:rPr>
              <a:t>Art. 10 Res. 222/2011</a:t>
            </a:r>
            <a:endParaRPr sz="2400">
              <a:solidFill>
                <a:srgbClr val="3F3F3F"/>
              </a:solidFill>
              <a:latin typeface="Verdana"/>
              <a:ea typeface="Verdana"/>
              <a:cs typeface="Verdana"/>
              <a:sym typeface="Verdana"/>
            </a:endParaRPr>
          </a:p>
          <a:p>
            <a:pPr indent="0" lvl="0" marL="0" rtl="0" algn="l">
              <a:lnSpc>
                <a:spcPct val="90000"/>
              </a:lnSpc>
              <a:spcBef>
                <a:spcPts val="1000"/>
              </a:spcBef>
              <a:spcAft>
                <a:spcPts val="0"/>
              </a:spcAft>
              <a:buClr>
                <a:srgbClr val="3F3F3F"/>
              </a:buClr>
              <a:buSzPct val="100000"/>
              <a:buNone/>
            </a:pPr>
            <a:r>
              <a:rPr lang="es-ES" sz="2400">
                <a:solidFill>
                  <a:srgbClr val="3F3F3F"/>
                </a:solidFill>
                <a:latin typeface="Verdana"/>
                <a:ea typeface="Verdana"/>
                <a:cs typeface="Verdana"/>
                <a:sym typeface="Verdana"/>
              </a:rPr>
              <a:t> “...los propietarios, según el ámbito de aplicación de la presente resolución, deben presentar el inventario total de los equipos y desechos de su propiedad”</a:t>
            </a:r>
            <a:endParaRPr sz="2400">
              <a:solidFill>
                <a:srgbClr val="3F3F3F"/>
              </a:solidFill>
              <a:latin typeface="Verdana"/>
              <a:ea typeface="Verdana"/>
              <a:cs typeface="Verdana"/>
              <a:sym typeface="Verdana"/>
            </a:endParaRPr>
          </a:p>
          <a:p>
            <a:pPr indent="0" lvl="0" marL="0" rtl="0" algn="l">
              <a:lnSpc>
                <a:spcPct val="90000"/>
              </a:lnSpc>
              <a:spcBef>
                <a:spcPts val="1000"/>
              </a:spcBef>
              <a:spcAft>
                <a:spcPts val="0"/>
              </a:spcAft>
              <a:buClr>
                <a:srgbClr val="3F3F3F"/>
              </a:buClr>
              <a:buSzPct val="100000"/>
              <a:buNone/>
            </a:pPr>
            <a:r>
              <a:rPr lang="es-ES" sz="2400">
                <a:solidFill>
                  <a:srgbClr val="3F3F3F"/>
                </a:solidFill>
                <a:latin typeface="Verdana"/>
                <a:ea typeface="Verdana"/>
                <a:cs typeface="Verdana"/>
                <a:sym typeface="Verdana"/>
              </a:rPr>
              <a:t>Registro</a:t>
            </a:r>
            <a:endParaRPr/>
          </a:p>
          <a:p>
            <a:pPr indent="0" lvl="0" marL="0" rtl="0" algn="l">
              <a:lnSpc>
                <a:spcPct val="90000"/>
              </a:lnSpc>
              <a:spcBef>
                <a:spcPts val="1000"/>
              </a:spcBef>
              <a:spcAft>
                <a:spcPts val="0"/>
              </a:spcAft>
              <a:buClr>
                <a:srgbClr val="3F3F3F"/>
              </a:buClr>
              <a:buSzPct val="100000"/>
              <a:buNone/>
            </a:pPr>
            <a:r>
              <a:rPr lang="es-ES" sz="2000">
                <a:solidFill>
                  <a:srgbClr val="3F3F3F"/>
                </a:solidFill>
                <a:latin typeface="Verdana"/>
                <a:ea typeface="Verdana"/>
                <a:cs typeface="Verdana"/>
                <a:sym typeface="Verdana"/>
              </a:rPr>
              <a:t>http://pcb.ideam.gov.co/pcb/</a:t>
            </a:r>
            <a:endParaRPr/>
          </a:p>
        </p:txBody>
      </p:sp>
      <p:pic>
        <p:nvPicPr>
          <p:cNvPr id="384" name="Google Shape;384;p21"/>
          <p:cNvPicPr preferRelativeResize="0"/>
          <p:nvPr/>
        </p:nvPicPr>
        <p:blipFill rotWithShape="1">
          <a:blip r:embed="rId3">
            <a:alphaModFix/>
          </a:blip>
          <a:srcRect b="0" l="0" r="0" t="0"/>
          <a:stretch/>
        </p:blipFill>
        <p:spPr>
          <a:xfrm>
            <a:off x="631403" y="1600849"/>
            <a:ext cx="7313908" cy="4161180"/>
          </a:xfrm>
          <a:prstGeom prst="rect">
            <a:avLst/>
          </a:prstGeom>
          <a:noFill/>
          <a:ln>
            <a:noFill/>
          </a:ln>
        </p:spPr>
      </p:pic>
      <p:sp>
        <p:nvSpPr>
          <p:cNvPr id="385" name="Google Shape;38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latin typeface="Verdana"/>
                <a:ea typeface="Verdana"/>
                <a:cs typeface="Verdana"/>
                <a:sym typeface="Verdana"/>
              </a:rPr>
              <a:t>‹#›</a:t>
            </a:fld>
            <a:endParaRPr>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2"/>
          <p:cNvSpPr txBox="1"/>
          <p:nvPr>
            <p:ph type="title"/>
          </p:nvPr>
        </p:nvSpPr>
        <p:spPr>
          <a:xfrm>
            <a:off x="1008000" y="684001"/>
            <a:ext cx="7181584" cy="59408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9DC657"/>
              </a:buClr>
              <a:buSzPts val="2900"/>
              <a:buFont typeface="Verdana"/>
              <a:buNone/>
            </a:pPr>
            <a:r>
              <a:rPr b="1" lang="es-ES" sz="2900">
                <a:solidFill>
                  <a:srgbClr val="9DC657"/>
                </a:solidFill>
                <a:latin typeface="Verdana"/>
                <a:ea typeface="Verdana"/>
                <a:cs typeface="Verdana"/>
                <a:sym typeface="Verdana"/>
              </a:rPr>
              <a:t>Inventario nacional de PCB</a:t>
            </a:r>
            <a:endParaRPr/>
          </a:p>
        </p:txBody>
      </p:sp>
      <p:sp>
        <p:nvSpPr>
          <p:cNvPr id="391" name="Google Shape;39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latin typeface="Verdana"/>
                <a:ea typeface="Verdana"/>
                <a:cs typeface="Verdana"/>
                <a:sym typeface="Verdana"/>
              </a:rPr>
              <a:t>‹#›</a:t>
            </a:fld>
            <a:endParaRPr>
              <a:latin typeface="Verdana"/>
              <a:ea typeface="Verdana"/>
              <a:cs typeface="Verdana"/>
              <a:sym typeface="Verdana"/>
            </a:endParaRPr>
          </a:p>
        </p:txBody>
      </p:sp>
      <p:sp>
        <p:nvSpPr>
          <p:cNvPr id="392" name="Google Shape;392;p22"/>
          <p:cNvSpPr/>
          <p:nvPr/>
        </p:nvSpPr>
        <p:spPr>
          <a:xfrm>
            <a:off x="1007999" y="1558898"/>
            <a:ext cx="10459475"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rgbClr val="3F3F3F"/>
                </a:solidFill>
                <a:latin typeface="Verdana"/>
                <a:ea typeface="Verdana"/>
                <a:cs typeface="Verdana"/>
                <a:sym typeface="Verdana"/>
              </a:rPr>
              <a:t>Art 16. PLAZOS DE DILIGENCIAMIENTO INICIAL Y ACTUALIZACIÓN DEL INVENTARIO DE PCB. Los propietarios están obligados a realizar el diligenciamiento </a:t>
            </a:r>
            <a:r>
              <a:rPr b="1" lang="es-ES" sz="2400">
                <a:solidFill>
                  <a:srgbClr val="3F3F3F"/>
                </a:solidFill>
                <a:latin typeface="Verdana"/>
                <a:ea typeface="Verdana"/>
                <a:cs typeface="Verdana"/>
                <a:sym typeface="Verdana"/>
              </a:rPr>
              <a:t>inicial y la actualización anual del Inventario de PCB </a:t>
            </a:r>
            <a:r>
              <a:rPr lang="es-ES" sz="2400">
                <a:solidFill>
                  <a:srgbClr val="3F3F3F"/>
                </a:solidFill>
                <a:latin typeface="Verdana"/>
                <a:ea typeface="Verdana"/>
                <a:cs typeface="Verdana"/>
                <a:sym typeface="Verdana"/>
              </a:rPr>
              <a:t>ante la autoridad ambiental respectiva, por empresa, entidad o razón social, según corresponda, en los siguientes plazos:</a:t>
            </a:r>
            <a:endParaRPr sz="2400">
              <a:solidFill>
                <a:srgbClr val="3F3F3F"/>
              </a:solidFill>
              <a:latin typeface="Verdana"/>
              <a:ea typeface="Verdana"/>
              <a:cs typeface="Verdana"/>
              <a:sym typeface="Verdana"/>
            </a:endParaRPr>
          </a:p>
        </p:txBody>
      </p:sp>
      <p:sp>
        <p:nvSpPr>
          <p:cNvPr id="393" name="Google Shape;393;p22"/>
          <p:cNvSpPr/>
          <p:nvPr/>
        </p:nvSpPr>
        <p:spPr>
          <a:xfrm>
            <a:off x="1348037" y="4250546"/>
            <a:ext cx="592653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400">
                <a:solidFill>
                  <a:srgbClr val="3F3F3F"/>
                </a:solidFill>
                <a:latin typeface="Verdana"/>
                <a:ea typeface="Verdana"/>
                <a:cs typeface="Verdana"/>
                <a:sym typeface="Verdana"/>
              </a:rPr>
              <a:t>Plazo máximo para actualización anual 30 de Junio de cada año</a:t>
            </a:r>
            <a:endParaRPr sz="2400">
              <a:solidFill>
                <a:srgbClr val="3F3F3F"/>
              </a:solidFill>
              <a:latin typeface="Verdana"/>
              <a:ea typeface="Verdana"/>
              <a:cs typeface="Verdana"/>
              <a:sym typeface="Verdana"/>
            </a:endParaRPr>
          </a:p>
        </p:txBody>
      </p:sp>
      <p:pic>
        <p:nvPicPr>
          <p:cNvPr id="394" name="Google Shape;394;p22"/>
          <p:cNvPicPr preferRelativeResize="0"/>
          <p:nvPr/>
        </p:nvPicPr>
        <p:blipFill rotWithShape="1">
          <a:blip r:embed="rId3">
            <a:alphaModFix/>
          </a:blip>
          <a:srcRect b="0" l="0" r="0" t="0"/>
          <a:stretch/>
        </p:blipFill>
        <p:spPr>
          <a:xfrm>
            <a:off x="8189584" y="3403983"/>
            <a:ext cx="2495550" cy="2524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3"/>
          <p:cNvSpPr txBox="1"/>
          <p:nvPr>
            <p:ph type="title"/>
          </p:nvPr>
        </p:nvSpPr>
        <p:spPr>
          <a:xfrm>
            <a:off x="1008000" y="684001"/>
            <a:ext cx="7181584" cy="59408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9DC657"/>
              </a:buClr>
              <a:buSzPts val="2900"/>
              <a:buFont typeface="Verdana"/>
              <a:buNone/>
            </a:pPr>
            <a:r>
              <a:rPr b="1" lang="es-ES" sz="2900">
                <a:solidFill>
                  <a:srgbClr val="9DC657"/>
                </a:solidFill>
                <a:latin typeface="Verdana"/>
                <a:ea typeface="Verdana"/>
                <a:cs typeface="Verdana"/>
                <a:sym typeface="Verdana"/>
              </a:rPr>
              <a:t>Inventario nacional de PCB</a:t>
            </a:r>
            <a:endParaRPr/>
          </a:p>
        </p:txBody>
      </p:sp>
      <p:sp>
        <p:nvSpPr>
          <p:cNvPr id="400" name="Google Shape;40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latin typeface="Verdana"/>
                <a:ea typeface="Verdana"/>
                <a:cs typeface="Verdana"/>
                <a:sym typeface="Verdana"/>
              </a:rPr>
              <a:t>‹#›</a:t>
            </a:fld>
            <a:endParaRPr>
              <a:latin typeface="Verdana"/>
              <a:ea typeface="Verdana"/>
              <a:cs typeface="Verdana"/>
              <a:sym typeface="Verdana"/>
            </a:endParaRPr>
          </a:p>
        </p:txBody>
      </p:sp>
      <p:grpSp>
        <p:nvGrpSpPr>
          <p:cNvPr id="401" name="Google Shape;401;p23"/>
          <p:cNvGrpSpPr/>
          <p:nvPr/>
        </p:nvGrpSpPr>
        <p:grpSpPr>
          <a:xfrm>
            <a:off x="1152593" y="1505441"/>
            <a:ext cx="5641417" cy="4822956"/>
            <a:chOff x="1048780" y="27952"/>
            <a:chExt cx="5641417" cy="4822956"/>
          </a:xfrm>
        </p:grpSpPr>
        <p:sp>
          <p:nvSpPr>
            <p:cNvPr id="402" name="Google Shape;402;p23"/>
            <p:cNvSpPr/>
            <p:nvPr/>
          </p:nvSpPr>
          <p:spPr>
            <a:xfrm rot="5400000">
              <a:off x="1382786" y="1425452"/>
              <a:ext cx="1260690" cy="1435251"/>
            </a:xfrm>
            <a:prstGeom prst="bentUpArrow">
              <a:avLst>
                <a:gd fmla="val 32840" name="adj1"/>
                <a:gd fmla="val 25000" name="adj2"/>
                <a:gd fmla="val 35780" name="adj3"/>
              </a:avLst>
            </a:prstGeom>
            <a:blipFill rotWithShape="0">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3"/>
            <p:cNvSpPr/>
            <p:nvPr/>
          </p:nvSpPr>
          <p:spPr>
            <a:xfrm>
              <a:off x="1048780" y="27952"/>
              <a:ext cx="2122259" cy="1485513"/>
            </a:xfrm>
            <a:prstGeom prst="roundRect">
              <a:avLst>
                <a:gd fmla="val 1667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3"/>
            <p:cNvSpPr txBox="1"/>
            <p:nvPr/>
          </p:nvSpPr>
          <p:spPr>
            <a:xfrm>
              <a:off x="1121310" y="100482"/>
              <a:ext cx="1977199" cy="1340453"/>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Verdana"/>
                <a:buNone/>
              </a:pPr>
              <a:r>
                <a:rPr lang="es-ES" sz="2500">
                  <a:solidFill>
                    <a:schemeClr val="lt1"/>
                  </a:solidFill>
                  <a:latin typeface="Verdana"/>
                  <a:ea typeface="Verdana"/>
                  <a:cs typeface="Verdana"/>
                  <a:sym typeface="Verdana"/>
                </a:rPr>
                <a:t>Propietario</a:t>
              </a:r>
              <a:endParaRPr/>
            </a:p>
          </p:txBody>
        </p:sp>
        <p:sp>
          <p:nvSpPr>
            <p:cNvPr id="405" name="Google Shape;405;p23"/>
            <p:cNvSpPr/>
            <p:nvPr/>
          </p:nvSpPr>
          <p:spPr>
            <a:xfrm>
              <a:off x="3171040" y="169630"/>
              <a:ext cx="1543529" cy="120065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3"/>
            <p:cNvSpPr/>
            <p:nvPr/>
          </p:nvSpPr>
          <p:spPr>
            <a:xfrm rot="5400000">
              <a:off x="3142365" y="3094174"/>
              <a:ext cx="1260690" cy="1435251"/>
            </a:xfrm>
            <a:prstGeom prst="bentUpArrow">
              <a:avLst>
                <a:gd fmla="val 32840" name="adj1"/>
                <a:gd fmla="val 25000" name="adj2"/>
                <a:gd fmla="val 35780" name="adj3"/>
              </a:avLst>
            </a:prstGeom>
            <a:solidFill>
              <a:srgbClr val="C7DBB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3"/>
            <p:cNvSpPr/>
            <p:nvPr/>
          </p:nvSpPr>
          <p:spPr>
            <a:xfrm>
              <a:off x="2808359" y="1696673"/>
              <a:ext cx="2122259" cy="1485513"/>
            </a:xfrm>
            <a:prstGeom prst="roundRect">
              <a:avLst>
                <a:gd fmla="val 1667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3"/>
            <p:cNvSpPr txBox="1"/>
            <p:nvPr/>
          </p:nvSpPr>
          <p:spPr>
            <a:xfrm>
              <a:off x="2880889" y="1769203"/>
              <a:ext cx="1977199" cy="1340453"/>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Verdana"/>
                <a:buNone/>
              </a:pPr>
              <a:r>
                <a:rPr lang="es-ES" sz="2500">
                  <a:solidFill>
                    <a:schemeClr val="lt1"/>
                  </a:solidFill>
                  <a:latin typeface="Verdana"/>
                  <a:ea typeface="Verdana"/>
                  <a:cs typeface="Verdana"/>
                  <a:sym typeface="Verdana"/>
                </a:rPr>
                <a:t>Autoridad Ambiental</a:t>
              </a:r>
              <a:endParaRPr/>
            </a:p>
          </p:txBody>
        </p:sp>
        <p:sp>
          <p:nvSpPr>
            <p:cNvPr id="409" name="Google Shape;409;p23"/>
            <p:cNvSpPr/>
            <p:nvPr/>
          </p:nvSpPr>
          <p:spPr>
            <a:xfrm>
              <a:off x="4930619" y="1838351"/>
              <a:ext cx="1543529" cy="120065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3"/>
            <p:cNvSpPr/>
            <p:nvPr/>
          </p:nvSpPr>
          <p:spPr>
            <a:xfrm>
              <a:off x="4567938" y="3365395"/>
              <a:ext cx="2122259" cy="1485513"/>
            </a:xfrm>
            <a:prstGeom prst="roundRect">
              <a:avLst>
                <a:gd fmla="val 1667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3"/>
            <p:cNvSpPr txBox="1"/>
            <p:nvPr/>
          </p:nvSpPr>
          <p:spPr>
            <a:xfrm>
              <a:off x="4640468" y="3437925"/>
              <a:ext cx="1977199" cy="1340453"/>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lt1"/>
                </a:buClr>
                <a:buSzPts val="2500"/>
                <a:buFont typeface="Verdana"/>
                <a:buNone/>
              </a:pPr>
              <a:r>
                <a:rPr lang="es-ES" sz="2500">
                  <a:solidFill>
                    <a:schemeClr val="lt1"/>
                  </a:solidFill>
                  <a:latin typeface="Verdana"/>
                  <a:ea typeface="Verdana"/>
                  <a:cs typeface="Verdana"/>
                  <a:sym typeface="Verdana"/>
                </a:rPr>
                <a:t>IDEAM</a:t>
              </a:r>
              <a:endParaRPr/>
            </a:p>
          </p:txBody>
        </p:sp>
      </p:grpSp>
      <p:pic>
        <p:nvPicPr>
          <p:cNvPr id="412" name="Google Shape;412;p23"/>
          <p:cNvPicPr preferRelativeResize="0"/>
          <p:nvPr/>
        </p:nvPicPr>
        <p:blipFill rotWithShape="1">
          <a:blip r:embed="rId4">
            <a:alphaModFix/>
          </a:blip>
          <a:srcRect b="0" l="0" r="0" t="0"/>
          <a:stretch/>
        </p:blipFill>
        <p:spPr>
          <a:xfrm rot="10800000">
            <a:off x="5050916" y="3637118"/>
            <a:ext cx="1388281" cy="1218721"/>
          </a:xfrm>
          <a:prstGeom prst="rect">
            <a:avLst/>
          </a:prstGeom>
          <a:noFill/>
          <a:ln>
            <a:noFill/>
          </a:ln>
        </p:spPr>
      </p:pic>
      <p:pic>
        <p:nvPicPr>
          <p:cNvPr id="413" name="Google Shape;413;p23"/>
          <p:cNvPicPr preferRelativeResize="0"/>
          <p:nvPr/>
        </p:nvPicPr>
        <p:blipFill rotWithShape="1">
          <a:blip r:embed="rId4">
            <a:alphaModFix/>
          </a:blip>
          <a:srcRect b="0" l="0" r="0" t="0"/>
          <a:stretch/>
        </p:blipFill>
        <p:spPr>
          <a:xfrm rot="10800000">
            <a:off x="3279161" y="1848424"/>
            <a:ext cx="1388281" cy="1218721"/>
          </a:xfrm>
          <a:prstGeom prst="rect">
            <a:avLst/>
          </a:prstGeom>
          <a:noFill/>
          <a:ln>
            <a:noFill/>
          </a:ln>
        </p:spPr>
      </p:pic>
      <p:sp>
        <p:nvSpPr>
          <p:cNvPr id="414" name="Google Shape;414;p23"/>
          <p:cNvSpPr/>
          <p:nvPr/>
        </p:nvSpPr>
        <p:spPr>
          <a:xfrm>
            <a:off x="2661192" y="3067145"/>
            <a:ext cx="2759242" cy="1788695"/>
          </a:xfrm>
          <a:prstGeom prst="rect">
            <a:avLst/>
          </a:prstGeom>
          <a:noFill/>
          <a:ln cap="flat" cmpd="sng" w="76200">
            <a:solidFill>
              <a:srgbClr val="FF0000"/>
            </a:solidFill>
            <a:prstDash val="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415" name="Google Shape;415;p23"/>
          <p:cNvSpPr/>
          <p:nvPr/>
        </p:nvSpPr>
        <p:spPr>
          <a:xfrm>
            <a:off x="7210514" y="1477489"/>
            <a:ext cx="434690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22. Cancelación del registro en el inventario</a:t>
            </a:r>
            <a:endParaRPr sz="1200">
              <a:solidFill>
                <a:srgbClr val="3F3F3F"/>
              </a:solidFill>
              <a:latin typeface="Verdana"/>
              <a:ea typeface="Verdana"/>
              <a:cs typeface="Verdana"/>
              <a:sym typeface="Verdana"/>
            </a:endParaRPr>
          </a:p>
        </p:txBody>
      </p:sp>
      <p:sp>
        <p:nvSpPr>
          <p:cNvPr id="416" name="Google Shape;416;p23"/>
          <p:cNvSpPr/>
          <p:nvPr/>
        </p:nvSpPr>
        <p:spPr>
          <a:xfrm>
            <a:off x="7210514" y="2323226"/>
            <a:ext cx="434690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28. De la transferencia de la propiedad, a cualquier título, de equipos que contengan o hayan contenido fluidos aislantes.</a:t>
            </a:r>
            <a:endParaRPr sz="1200">
              <a:solidFill>
                <a:srgbClr val="3F3F3F"/>
              </a:solidFill>
              <a:latin typeface="Verdana"/>
              <a:ea typeface="Verdana"/>
              <a:cs typeface="Verdana"/>
              <a:sym typeface="Verdana"/>
            </a:endParaRPr>
          </a:p>
        </p:txBody>
      </p:sp>
      <p:sp>
        <p:nvSpPr>
          <p:cNvPr id="417" name="Google Shape;417;p23"/>
          <p:cNvSpPr txBox="1"/>
          <p:nvPr/>
        </p:nvSpPr>
        <p:spPr>
          <a:xfrm>
            <a:off x="7210514" y="4062789"/>
            <a:ext cx="434690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Los invitamos a consultar el manual del inventario PCB través del siguiente link https://quimicos.minambiente.gov.co/wp-content/uploads/2021/06/2.Tomo2_web_Inventario.pdf</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4"/>
          <p:cNvSpPr txBox="1"/>
          <p:nvPr/>
        </p:nvSpPr>
        <p:spPr>
          <a:xfrm>
            <a:off x="599391" y="700604"/>
            <a:ext cx="11029071"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DC657"/>
              </a:buClr>
              <a:buSzPts val="3200"/>
              <a:buFont typeface="Verdana"/>
              <a:buNone/>
            </a:pPr>
            <a:r>
              <a:rPr b="1" lang="es-ES" sz="3200">
                <a:solidFill>
                  <a:srgbClr val="9DC657"/>
                </a:solidFill>
                <a:latin typeface="Verdana"/>
                <a:ea typeface="Verdana"/>
                <a:cs typeface="Verdana"/>
                <a:sym typeface="Verdana"/>
              </a:rPr>
              <a:t>Retos en el marcado e identificación de PCB</a:t>
            </a:r>
            <a:br>
              <a:rPr b="1" lang="es-ES" sz="3200">
                <a:solidFill>
                  <a:srgbClr val="9DC657"/>
                </a:solidFill>
                <a:latin typeface="Verdana"/>
                <a:ea typeface="Verdana"/>
                <a:cs typeface="Verdana"/>
                <a:sym typeface="Verdana"/>
              </a:rPr>
            </a:br>
            <a:endParaRPr b="1" sz="3200">
              <a:solidFill>
                <a:srgbClr val="9DC657"/>
              </a:solidFill>
              <a:latin typeface="Verdana"/>
              <a:ea typeface="Verdana"/>
              <a:cs typeface="Verdana"/>
              <a:sym typeface="Verdana"/>
            </a:endParaRPr>
          </a:p>
        </p:txBody>
      </p:sp>
      <p:sp>
        <p:nvSpPr>
          <p:cNvPr id="423" name="Google Shape;423;p24"/>
          <p:cNvSpPr txBox="1"/>
          <p:nvPr/>
        </p:nvSpPr>
        <p:spPr>
          <a:xfrm>
            <a:off x="599391" y="1579607"/>
            <a:ext cx="107442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000">
                <a:solidFill>
                  <a:srgbClr val="3F3F3F"/>
                </a:solidFill>
                <a:latin typeface="Verdana"/>
                <a:ea typeface="Verdana"/>
                <a:cs typeface="Verdana"/>
                <a:sym typeface="Verdana"/>
              </a:rPr>
              <a:t>Aún existen confusiones sobre la forma como se deben marcar lo equipos</a:t>
            </a:r>
            <a:endParaRPr/>
          </a:p>
        </p:txBody>
      </p:sp>
      <p:graphicFrame>
        <p:nvGraphicFramePr>
          <p:cNvPr id="424" name="Google Shape;424;p24"/>
          <p:cNvGraphicFramePr/>
          <p:nvPr/>
        </p:nvGraphicFramePr>
        <p:xfrm>
          <a:off x="599391" y="2134820"/>
          <a:ext cx="3000000" cy="3000000"/>
        </p:xfrm>
        <a:graphic>
          <a:graphicData uri="http://schemas.openxmlformats.org/drawingml/2006/table">
            <a:tbl>
              <a:tblPr bandRow="1" firstRow="1">
                <a:noFill/>
                <a:tableStyleId>{556F065F-0872-4523-B108-83CD779CA72D}</a:tableStyleId>
              </a:tblPr>
              <a:tblGrid>
                <a:gridCol w="2743100"/>
                <a:gridCol w="4810900"/>
              </a:tblGrid>
              <a:tr h="404125">
                <a:tc>
                  <a:txBody>
                    <a:bodyPr/>
                    <a:lstStyle/>
                    <a:p>
                      <a:pPr indent="0" lvl="0" marL="0" marR="0" rtl="0" algn="l">
                        <a:spcBef>
                          <a:spcPts val="0"/>
                        </a:spcBef>
                        <a:spcAft>
                          <a:spcPts val="0"/>
                        </a:spcAft>
                        <a:buNone/>
                      </a:pPr>
                      <a:r>
                        <a:rPr lang="es-ES" sz="1800" u="none" cap="none" strike="noStrike">
                          <a:latin typeface="Verdana"/>
                          <a:ea typeface="Verdana"/>
                          <a:cs typeface="Verdana"/>
                          <a:sym typeface="Verdana"/>
                        </a:rPr>
                        <a:t>Tipo de marcado Art 8 Res 222/2011</a:t>
                      </a:r>
                      <a:endParaRPr/>
                    </a:p>
                  </a:txBody>
                  <a:tcPr marT="45725" marB="45725" marR="91450" marL="91450"/>
                </a:tc>
                <a:tc>
                  <a:txBody>
                    <a:bodyPr/>
                    <a:lstStyle/>
                    <a:p>
                      <a:pPr indent="0" lvl="0" marL="0" marR="0" rtl="0" algn="l">
                        <a:spcBef>
                          <a:spcPts val="0"/>
                        </a:spcBef>
                        <a:spcAft>
                          <a:spcPts val="0"/>
                        </a:spcAft>
                        <a:buNone/>
                      </a:pPr>
                      <a:r>
                        <a:rPr lang="es-ES" sz="1800">
                          <a:latin typeface="Verdana"/>
                          <a:ea typeface="Verdana"/>
                          <a:cs typeface="Verdana"/>
                          <a:sym typeface="Verdana"/>
                        </a:rPr>
                        <a:t>Tipo de marcado Art 5 1741/2016</a:t>
                      </a:r>
                      <a:endParaRPr/>
                    </a:p>
                  </a:txBody>
                  <a:tcPr marT="45725" marB="45725" marR="91450" marL="91450"/>
                </a:tc>
              </a:tr>
              <a:tr h="2368300">
                <a:tc>
                  <a:txBody>
                    <a:bodyPr/>
                    <a:lstStyle/>
                    <a:p>
                      <a:pPr indent="0" lvl="0" marL="0" marR="0" rtl="0" algn="l">
                        <a:spcBef>
                          <a:spcPts val="0"/>
                        </a:spcBef>
                        <a:spcAft>
                          <a:spcPts val="0"/>
                        </a:spcAft>
                        <a:buNone/>
                      </a:pPr>
                      <a:r>
                        <a:t/>
                      </a:r>
                      <a:endParaRPr sz="1800">
                        <a:latin typeface="Verdana"/>
                        <a:ea typeface="Verdana"/>
                        <a:cs typeface="Verdana"/>
                        <a:sym typeface="Verdana"/>
                      </a:endParaRPr>
                    </a:p>
                  </a:txBody>
                  <a:tcPr marT="45725" marB="45725" marR="91450" marL="91450"/>
                </a:tc>
                <a:tc>
                  <a:txBody>
                    <a:bodyPr/>
                    <a:lstStyle/>
                    <a:p>
                      <a:pPr indent="0" lvl="0" marL="0" marR="0" rtl="0" algn="l">
                        <a:spcBef>
                          <a:spcPts val="0"/>
                        </a:spcBef>
                        <a:spcAft>
                          <a:spcPts val="0"/>
                        </a:spcAft>
                        <a:buNone/>
                      </a:pPr>
                      <a:r>
                        <a:t/>
                      </a:r>
                      <a:endParaRPr sz="1800">
                        <a:latin typeface="Verdana"/>
                        <a:ea typeface="Verdana"/>
                        <a:cs typeface="Verdana"/>
                        <a:sym typeface="Verdana"/>
                      </a:endParaRPr>
                    </a:p>
                  </a:txBody>
                  <a:tcPr marT="45725" marB="45725" marR="91450" marL="91450"/>
                </a:tc>
              </a:tr>
            </a:tbl>
          </a:graphicData>
        </a:graphic>
      </p:graphicFrame>
      <p:pic>
        <p:nvPicPr>
          <p:cNvPr id="425" name="Google Shape;425;p24"/>
          <p:cNvPicPr preferRelativeResize="0"/>
          <p:nvPr/>
        </p:nvPicPr>
        <p:blipFill rotWithShape="1">
          <a:blip r:embed="rId3">
            <a:alphaModFix/>
          </a:blip>
          <a:srcRect b="0" l="0" r="0" t="0"/>
          <a:stretch/>
        </p:blipFill>
        <p:spPr>
          <a:xfrm>
            <a:off x="737706" y="2968737"/>
            <a:ext cx="2409523" cy="1658648"/>
          </a:xfrm>
          <a:prstGeom prst="rect">
            <a:avLst/>
          </a:prstGeom>
          <a:noFill/>
          <a:ln>
            <a:noFill/>
          </a:ln>
        </p:spPr>
      </p:pic>
      <p:pic>
        <p:nvPicPr>
          <p:cNvPr descr="Image result for código qr" id="426" name="Google Shape;426;p24"/>
          <p:cNvPicPr preferRelativeResize="0"/>
          <p:nvPr/>
        </p:nvPicPr>
        <p:blipFill rotWithShape="1">
          <a:blip r:embed="rId4">
            <a:alphaModFix/>
          </a:blip>
          <a:srcRect b="0" l="0" r="0" t="0"/>
          <a:stretch/>
        </p:blipFill>
        <p:spPr>
          <a:xfrm>
            <a:off x="3725646" y="2948697"/>
            <a:ext cx="1792105" cy="1792105"/>
          </a:xfrm>
          <a:prstGeom prst="rect">
            <a:avLst/>
          </a:prstGeom>
          <a:noFill/>
          <a:ln>
            <a:noFill/>
          </a:ln>
        </p:spPr>
      </p:pic>
      <p:pic>
        <p:nvPicPr>
          <p:cNvPr id="427" name="Google Shape;427;p24"/>
          <p:cNvPicPr preferRelativeResize="0"/>
          <p:nvPr/>
        </p:nvPicPr>
        <p:blipFill rotWithShape="1">
          <a:blip r:embed="rId5">
            <a:alphaModFix/>
          </a:blip>
          <a:srcRect b="0" l="0" r="20227" t="0"/>
          <a:stretch/>
        </p:blipFill>
        <p:spPr>
          <a:xfrm>
            <a:off x="5790076" y="3062112"/>
            <a:ext cx="2208788" cy="1565273"/>
          </a:xfrm>
          <a:prstGeom prst="rect">
            <a:avLst/>
          </a:prstGeom>
          <a:noFill/>
          <a:ln>
            <a:noFill/>
          </a:ln>
        </p:spPr>
      </p:pic>
      <p:pic>
        <p:nvPicPr>
          <p:cNvPr id="428" name="Google Shape;428;p24"/>
          <p:cNvPicPr preferRelativeResize="0"/>
          <p:nvPr/>
        </p:nvPicPr>
        <p:blipFill rotWithShape="1">
          <a:blip r:embed="rId6">
            <a:alphaModFix/>
          </a:blip>
          <a:srcRect b="0" l="0" r="0" t="0"/>
          <a:stretch/>
        </p:blipFill>
        <p:spPr>
          <a:xfrm>
            <a:off x="8291715" y="2000277"/>
            <a:ext cx="3747885" cy="4857723"/>
          </a:xfrm>
          <a:prstGeom prst="rect">
            <a:avLst/>
          </a:prstGeom>
          <a:noFill/>
          <a:ln>
            <a:noFill/>
          </a:ln>
        </p:spPr>
      </p:pic>
      <p:sp>
        <p:nvSpPr>
          <p:cNvPr id="429" name="Google Shape;429;p24"/>
          <p:cNvSpPr txBox="1"/>
          <p:nvPr/>
        </p:nvSpPr>
        <p:spPr>
          <a:xfrm>
            <a:off x="599391" y="5674202"/>
            <a:ext cx="784472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Los invitamos a consultar el manual de marcado a través del siguiente link </a:t>
            </a:r>
            <a:r>
              <a:rPr lang="es-ES" sz="1800" u="sng">
                <a:solidFill>
                  <a:srgbClr val="3F3F3F"/>
                </a:solidFill>
                <a:latin typeface="Verdana"/>
                <a:ea typeface="Verdana"/>
                <a:cs typeface="Verdana"/>
                <a:sym typeface="Verdana"/>
                <a:hlinkClick r:id="rId7">
                  <a:extLst>
                    <a:ext uri="{A12FA001-AC4F-418D-AE19-62706E023703}">
                      <ahyp:hlinkClr val="tx"/>
                    </a:ext>
                  </a:extLst>
                </a:hlinkClick>
              </a:rPr>
              <a:t>https://quimicos.minambiente.gov.co/wp-content/uploads/2021/06/2.Tomo4_web_Marcado.pdf</a:t>
            </a:r>
            <a:r>
              <a:rPr lang="es-ES" sz="1800">
                <a:solidFill>
                  <a:srgbClr val="3F3F3F"/>
                </a:solidFill>
                <a:latin typeface="Verdana"/>
                <a:ea typeface="Verdana"/>
                <a:cs typeface="Verdana"/>
                <a:sym typeface="Verdana"/>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5"/>
          <p:cNvSpPr txBox="1"/>
          <p:nvPr/>
        </p:nvSpPr>
        <p:spPr>
          <a:xfrm>
            <a:off x="525394" y="905611"/>
            <a:ext cx="10984131" cy="57841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9DC657"/>
              </a:buClr>
              <a:buSzPts val="2900"/>
              <a:buFont typeface="Verdana"/>
              <a:buNone/>
            </a:pPr>
            <a:r>
              <a:rPr b="1" lang="es-ES" sz="2900">
                <a:solidFill>
                  <a:srgbClr val="9DC657"/>
                </a:solidFill>
                <a:latin typeface="Verdana"/>
                <a:ea typeface="Verdana"/>
                <a:cs typeface="Verdana"/>
                <a:sym typeface="Verdana"/>
              </a:rPr>
              <a:t>Demostrar el contenido de PCB de cada uno de los equipos</a:t>
            </a:r>
            <a:endParaRPr/>
          </a:p>
        </p:txBody>
      </p:sp>
      <p:pic>
        <p:nvPicPr>
          <p:cNvPr descr="Imagen que contiene interior, edificio, frente, tabla&#10;&#10;Descripción generada automáticamente" id="435" name="Google Shape;435;p25"/>
          <p:cNvPicPr preferRelativeResize="0"/>
          <p:nvPr/>
        </p:nvPicPr>
        <p:blipFill rotWithShape="1">
          <a:blip r:embed="rId3">
            <a:alphaModFix/>
          </a:blip>
          <a:srcRect b="0" l="0" r="0" t="0"/>
          <a:stretch/>
        </p:blipFill>
        <p:spPr>
          <a:xfrm>
            <a:off x="4288295" y="2677815"/>
            <a:ext cx="3277575" cy="2660504"/>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436" name="Google Shape;436;p25"/>
          <p:cNvPicPr preferRelativeResize="0"/>
          <p:nvPr/>
        </p:nvPicPr>
        <p:blipFill rotWithShape="1">
          <a:blip r:embed="rId4">
            <a:alphaModFix/>
          </a:blip>
          <a:srcRect b="0" l="0" r="0" t="0"/>
          <a:stretch/>
        </p:blipFill>
        <p:spPr>
          <a:xfrm>
            <a:off x="426524" y="2677815"/>
            <a:ext cx="3618044" cy="2660504"/>
          </a:xfrm>
          <a:prstGeom prst="rect">
            <a:avLst/>
          </a:prstGeom>
          <a:noFill/>
          <a:ln cap="flat" cmpd="sng" w="9525">
            <a:solidFill>
              <a:schemeClr val="dk1"/>
            </a:solidFill>
            <a:prstDash val="solid"/>
            <a:round/>
            <a:headEnd len="sm" w="sm" type="none"/>
            <a:tailEnd len="sm" w="sm" type="none"/>
          </a:ln>
        </p:spPr>
      </p:pic>
      <p:cxnSp>
        <p:nvCxnSpPr>
          <p:cNvPr id="437" name="Google Shape;437;p25"/>
          <p:cNvCxnSpPr/>
          <p:nvPr/>
        </p:nvCxnSpPr>
        <p:spPr>
          <a:xfrm>
            <a:off x="4044568" y="1828800"/>
            <a:ext cx="0" cy="4586990"/>
          </a:xfrm>
          <a:prstGeom prst="straightConnector1">
            <a:avLst/>
          </a:prstGeom>
          <a:noFill/>
          <a:ln cap="flat" cmpd="sng" w="57150">
            <a:solidFill>
              <a:schemeClr val="accent2"/>
            </a:solidFill>
            <a:prstDash val="dashDot"/>
            <a:miter lim="800000"/>
            <a:headEnd len="sm" w="sm" type="none"/>
            <a:tailEnd len="sm" w="sm" type="none"/>
          </a:ln>
        </p:spPr>
      </p:cxnSp>
      <p:cxnSp>
        <p:nvCxnSpPr>
          <p:cNvPr id="438" name="Google Shape;438;p25"/>
          <p:cNvCxnSpPr/>
          <p:nvPr/>
        </p:nvCxnSpPr>
        <p:spPr>
          <a:xfrm>
            <a:off x="7809598" y="1828800"/>
            <a:ext cx="0" cy="4586990"/>
          </a:xfrm>
          <a:prstGeom prst="straightConnector1">
            <a:avLst/>
          </a:prstGeom>
          <a:noFill/>
          <a:ln cap="flat" cmpd="sng" w="57150">
            <a:solidFill>
              <a:schemeClr val="accent2"/>
            </a:solidFill>
            <a:prstDash val="dashDot"/>
            <a:miter lim="800000"/>
            <a:headEnd len="sm" w="sm" type="none"/>
            <a:tailEnd len="sm" w="sm" type="none"/>
          </a:ln>
        </p:spPr>
      </p:cxnSp>
      <p:sp>
        <p:nvSpPr>
          <p:cNvPr id="439" name="Google Shape;439;p25"/>
          <p:cNvSpPr txBox="1"/>
          <p:nvPr/>
        </p:nvSpPr>
        <p:spPr>
          <a:xfrm>
            <a:off x="545838" y="1828799"/>
            <a:ext cx="33173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5. Res 222/2011 Certificados libre de PCB</a:t>
            </a:r>
            <a:endParaRPr/>
          </a:p>
        </p:txBody>
      </p:sp>
      <p:sp>
        <p:nvSpPr>
          <p:cNvPr id="440" name="Google Shape;440;p25"/>
          <p:cNvSpPr txBox="1"/>
          <p:nvPr/>
        </p:nvSpPr>
        <p:spPr>
          <a:xfrm>
            <a:off x="4431302" y="1828800"/>
            <a:ext cx="33173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2. Res 1741/2016 Placa “libre de PCB”</a:t>
            </a:r>
            <a:endParaRPr/>
          </a:p>
        </p:txBody>
      </p:sp>
      <p:sp>
        <p:nvSpPr>
          <p:cNvPr id="441" name="Google Shape;441;p25"/>
          <p:cNvSpPr/>
          <p:nvPr/>
        </p:nvSpPr>
        <p:spPr>
          <a:xfrm>
            <a:off x="4266924" y="5454890"/>
            <a:ext cx="342081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600">
                <a:solidFill>
                  <a:srgbClr val="3F3F3F"/>
                </a:solidFill>
                <a:latin typeface="Verdana"/>
                <a:ea typeface="Verdana"/>
                <a:cs typeface="Verdana"/>
                <a:sym typeface="Verdana"/>
              </a:rPr>
              <a:t>Para el caso de equipos nuevos (fabricados en Estados Unidos con posterioridad a 1979 o en otros países con posterioridad a 1986)</a:t>
            </a:r>
            <a:endParaRPr sz="1600">
              <a:solidFill>
                <a:srgbClr val="3F3F3F"/>
              </a:solidFill>
              <a:latin typeface="Verdana"/>
              <a:ea typeface="Verdana"/>
              <a:cs typeface="Verdana"/>
              <a:sym typeface="Verdana"/>
            </a:endParaRPr>
          </a:p>
        </p:txBody>
      </p:sp>
      <p:sp>
        <p:nvSpPr>
          <p:cNvPr id="442" name="Google Shape;442;p25"/>
          <p:cNvSpPr txBox="1"/>
          <p:nvPr/>
        </p:nvSpPr>
        <p:spPr>
          <a:xfrm>
            <a:off x="8201673" y="1828800"/>
            <a:ext cx="33173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7. Res 222/2011 Análisis cuantitativo</a:t>
            </a:r>
            <a:endParaRPr/>
          </a:p>
        </p:txBody>
      </p:sp>
      <p:sp>
        <p:nvSpPr>
          <p:cNvPr id="443" name="Google Shape;443;p25"/>
          <p:cNvSpPr/>
          <p:nvPr/>
        </p:nvSpPr>
        <p:spPr>
          <a:xfrm>
            <a:off x="8149950" y="5454890"/>
            <a:ext cx="342081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600">
                <a:solidFill>
                  <a:srgbClr val="3F3F3F"/>
                </a:solidFill>
                <a:latin typeface="Verdana"/>
                <a:ea typeface="Verdana"/>
                <a:cs typeface="Verdana"/>
                <a:sym typeface="Verdana"/>
              </a:rPr>
              <a:t>-Todos los equipos</a:t>
            </a:r>
            <a:endParaRPr/>
          </a:p>
          <a:p>
            <a:pPr indent="0" lvl="0" marL="0" marR="0" rtl="0" algn="l">
              <a:spcBef>
                <a:spcPts val="0"/>
              </a:spcBef>
              <a:spcAft>
                <a:spcPts val="0"/>
              </a:spcAft>
              <a:buNone/>
            </a:pPr>
            <a:r>
              <a:rPr lang="es-ES" sz="1600">
                <a:solidFill>
                  <a:srgbClr val="3F3F3F"/>
                </a:solidFill>
                <a:latin typeface="Verdana"/>
                <a:ea typeface="Verdana"/>
                <a:cs typeface="Verdana"/>
                <a:sym typeface="Verdana"/>
              </a:rPr>
              <a:t>-Estratificación (eq. Sin intervención) Párrafo 2.</a:t>
            </a:r>
            <a:endParaRPr sz="1600">
              <a:solidFill>
                <a:srgbClr val="3F3F3F"/>
              </a:solidFill>
              <a:latin typeface="Verdana"/>
              <a:ea typeface="Verdana"/>
              <a:cs typeface="Verdana"/>
              <a:sym typeface="Verdana"/>
            </a:endParaRPr>
          </a:p>
        </p:txBody>
      </p:sp>
      <p:pic>
        <p:nvPicPr>
          <p:cNvPr id="444" name="Google Shape;444;p25"/>
          <p:cNvPicPr preferRelativeResize="0"/>
          <p:nvPr/>
        </p:nvPicPr>
        <p:blipFill rotWithShape="1">
          <a:blip r:embed="rId5">
            <a:alphaModFix/>
          </a:blip>
          <a:srcRect b="40877" l="0" r="0" t="12602"/>
          <a:stretch/>
        </p:blipFill>
        <p:spPr>
          <a:xfrm>
            <a:off x="8271813" y="2707795"/>
            <a:ext cx="3298947" cy="2660504"/>
          </a:xfrm>
          <a:prstGeom prst="rect">
            <a:avLst/>
          </a:prstGeom>
          <a:noFill/>
          <a:ln cap="flat" cmpd="sng" w="952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450" name="Google Shape;450;p26"/>
          <p:cNvSpPr txBox="1"/>
          <p:nvPr/>
        </p:nvSpPr>
        <p:spPr>
          <a:xfrm>
            <a:off x="361486" y="1543245"/>
            <a:ext cx="11191461" cy="44492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DC657"/>
              </a:buClr>
              <a:buSzPts val="3200"/>
              <a:buFont typeface="Verdana"/>
              <a:buNone/>
            </a:pPr>
            <a:r>
              <a:rPr b="1" lang="es-ES" sz="3200">
                <a:solidFill>
                  <a:srgbClr val="9DC657"/>
                </a:solidFill>
                <a:latin typeface="Verdana"/>
                <a:ea typeface="Verdana"/>
                <a:cs typeface="Verdana"/>
                <a:sym typeface="Verdana"/>
              </a:rPr>
              <a:t>Estratificación nacional de equipos libres de PCB</a:t>
            </a:r>
            <a:endParaRPr/>
          </a:p>
          <a:p>
            <a:pPr indent="0" lvl="0" marL="0" marR="0" rtl="0" algn="l">
              <a:lnSpc>
                <a:spcPct val="90000"/>
              </a:lnSpc>
              <a:spcBef>
                <a:spcPts val="0"/>
              </a:spcBef>
              <a:spcAft>
                <a:spcPts val="0"/>
              </a:spcAft>
              <a:buClr>
                <a:srgbClr val="9DC657"/>
              </a:buClr>
              <a:buSzPts val="3200"/>
              <a:buFont typeface="Verdana"/>
              <a:buNone/>
            </a:pPr>
            <a:r>
              <a:t/>
            </a:r>
            <a:endParaRPr b="1" sz="3200">
              <a:solidFill>
                <a:srgbClr val="9DC657"/>
              </a:solidFill>
              <a:latin typeface="Verdana"/>
              <a:ea typeface="Verdana"/>
              <a:cs typeface="Verdana"/>
              <a:sym typeface="Verdana"/>
            </a:endParaRPr>
          </a:p>
        </p:txBody>
      </p:sp>
      <p:sp>
        <p:nvSpPr>
          <p:cNvPr id="451" name="Google Shape;451;p26"/>
          <p:cNvSpPr txBox="1"/>
          <p:nvPr/>
        </p:nvSpPr>
        <p:spPr>
          <a:xfrm>
            <a:off x="2839030" y="2475748"/>
            <a:ext cx="3048000"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Helvetica Neue"/>
                <a:ea typeface="Helvetica Neue"/>
                <a:cs typeface="Helvetica Neue"/>
                <a:sym typeface="Helvetica Neue"/>
              </a:rPr>
              <a:t>1. Contexto</a:t>
            </a:r>
            <a:endParaRPr/>
          </a:p>
          <a:p>
            <a:pPr indent="0" lvl="0" marL="0" marR="0" rtl="0" algn="l">
              <a:spcBef>
                <a:spcPts val="0"/>
              </a:spcBef>
              <a:spcAft>
                <a:spcPts val="0"/>
              </a:spcAft>
              <a:buNone/>
            </a:pPr>
            <a:r>
              <a:rPr lang="es-ES" sz="1800">
                <a:solidFill>
                  <a:srgbClr val="3F3F3F"/>
                </a:solidFill>
                <a:latin typeface="Helvetica Neue"/>
                <a:ea typeface="Helvetica Neue"/>
                <a:cs typeface="Helvetica Neue"/>
                <a:sym typeface="Helvetica Neue"/>
              </a:rPr>
              <a:t>2. Metodología</a:t>
            </a:r>
            <a:endParaRPr/>
          </a:p>
          <a:p>
            <a:pPr indent="0" lvl="0" marL="0" marR="0" rtl="0" algn="l">
              <a:spcBef>
                <a:spcPts val="0"/>
              </a:spcBef>
              <a:spcAft>
                <a:spcPts val="0"/>
              </a:spcAft>
              <a:buNone/>
            </a:pPr>
            <a:r>
              <a:rPr lang="es-ES" sz="1800">
                <a:solidFill>
                  <a:srgbClr val="3F3F3F"/>
                </a:solidFill>
                <a:latin typeface="Helvetica Neue"/>
                <a:ea typeface="Helvetica Neue"/>
                <a:cs typeface="Helvetica Neue"/>
                <a:sym typeface="Helvetica Neue"/>
              </a:rPr>
              <a:t>3. Resultados</a:t>
            </a:r>
            <a:endParaRPr/>
          </a:p>
          <a:p>
            <a:pPr indent="0" lvl="0" marL="0" marR="0" rtl="0" algn="l">
              <a:spcBef>
                <a:spcPts val="0"/>
              </a:spcBef>
              <a:spcAft>
                <a:spcPts val="0"/>
              </a:spcAft>
              <a:buNone/>
            </a:pPr>
            <a:r>
              <a:rPr lang="es-ES" sz="1800">
                <a:solidFill>
                  <a:srgbClr val="3F3F3F"/>
                </a:solidFill>
                <a:latin typeface="Helvetica Neue"/>
                <a:ea typeface="Helvetica Neue"/>
                <a:cs typeface="Helvetica Neue"/>
                <a:sym typeface="Helvetica Neue"/>
              </a:rPr>
              <a:t>4. Guía de uso y recomendaciones</a:t>
            </a:r>
            <a:endParaRPr/>
          </a:p>
          <a:p>
            <a:pPr indent="0" lvl="0" marL="0" marR="0" rtl="0" algn="l">
              <a:spcBef>
                <a:spcPts val="0"/>
              </a:spcBef>
              <a:spcAft>
                <a:spcPts val="0"/>
              </a:spcAft>
              <a:buNone/>
            </a:pPr>
            <a:r>
              <a:rPr lang="es-ES" sz="1800">
                <a:solidFill>
                  <a:srgbClr val="3F3F3F"/>
                </a:solidFill>
                <a:latin typeface="Helvetica Neue"/>
                <a:ea typeface="Helvetica Neue"/>
                <a:cs typeface="Helvetica Neue"/>
                <a:sym typeface="Helvetica Neue"/>
              </a:rPr>
              <a:t>5. Bibliografía</a:t>
            </a:r>
            <a:endParaRPr/>
          </a:p>
          <a:p>
            <a:pPr indent="0" lvl="0" marL="0" marR="0" rtl="0" algn="l">
              <a:spcBef>
                <a:spcPts val="0"/>
              </a:spcBef>
              <a:spcAft>
                <a:spcPts val="0"/>
              </a:spcAft>
              <a:buNone/>
            </a:pPr>
            <a:r>
              <a:rPr lang="es-ES" sz="1800">
                <a:solidFill>
                  <a:srgbClr val="3F3F3F"/>
                </a:solidFill>
                <a:latin typeface="Helvetica Neue"/>
                <a:ea typeface="Helvetica Neue"/>
                <a:cs typeface="Helvetica Neue"/>
                <a:sym typeface="Helvetica Neue"/>
              </a:rPr>
              <a:t>6. Anexo. Listados de equipos herméticos y no herméticos libres de PCB</a:t>
            </a:r>
            <a:endParaRPr/>
          </a:p>
        </p:txBody>
      </p:sp>
      <p:sp>
        <p:nvSpPr>
          <p:cNvPr id="452" name="Google Shape;452;p26"/>
          <p:cNvSpPr/>
          <p:nvPr/>
        </p:nvSpPr>
        <p:spPr>
          <a:xfrm>
            <a:off x="5467932" y="2159416"/>
            <a:ext cx="529389" cy="4379495"/>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pic>
        <p:nvPicPr>
          <p:cNvPr id="453" name="Google Shape;453;p26"/>
          <p:cNvPicPr preferRelativeResize="0"/>
          <p:nvPr/>
        </p:nvPicPr>
        <p:blipFill rotWithShape="1">
          <a:blip r:embed="rId3">
            <a:alphaModFix/>
          </a:blip>
          <a:srcRect b="0" l="0" r="0" t="0"/>
          <a:stretch/>
        </p:blipFill>
        <p:spPr>
          <a:xfrm>
            <a:off x="5997321" y="3472050"/>
            <a:ext cx="3039692" cy="1892935"/>
          </a:xfrm>
          <a:prstGeom prst="rect">
            <a:avLst/>
          </a:prstGeom>
          <a:noFill/>
          <a:ln>
            <a:noFill/>
          </a:ln>
        </p:spPr>
      </p:pic>
      <p:pic>
        <p:nvPicPr>
          <p:cNvPr id="454" name="Google Shape;454;p26"/>
          <p:cNvPicPr preferRelativeResize="0"/>
          <p:nvPr/>
        </p:nvPicPr>
        <p:blipFill rotWithShape="1">
          <a:blip r:embed="rId4">
            <a:alphaModFix/>
          </a:blip>
          <a:srcRect b="0" l="0" r="0" t="0"/>
          <a:stretch/>
        </p:blipFill>
        <p:spPr>
          <a:xfrm>
            <a:off x="9123880" y="3486461"/>
            <a:ext cx="3039691" cy="1953819"/>
          </a:xfrm>
          <a:prstGeom prst="rect">
            <a:avLst/>
          </a:prstGeom>
          <a:noFill/>
          <a:ln>
            <a:noFill/>
          </a:ln>
        </p:spPr>
      </p:pic>
      <p:pic>
        <p:nvPicPr>
          <p:cNvPr id="455" name="Google Shape;455;p26"/>
          <p:cNvPicPr preferRelativeResize="0"/>
          <p:nvPr/>
        </p:nvPicPr>
        <p:blipFill rotWithShape="1">
          <a:blip r:embed="rId5">
            <a:alphaModFix/>
          </a:blip>
          <a:srcRect b="0" l="0" r="0" t="0"/>
          <a:stretch/>
        </p:blipFill>
        <p:spPr>
          <a:xfrm>
            <a:off x="173639" y="2341547"/>
            <a:ext cx="2686811" cy="3495231"/>
          </a:xfrm>
          <a:prstGeom prst="rect">
            <a:avLst/>
          </a:prstGeom>
          <a:noFill/>
          <a:ln>
            <a:noFill/>
          </a:ln>
        </p:spPr>
      </p:pic>
      <p:pic>
        <p:nvPicPr>
          <p:cNvPr id="456" name="Google Shape;456;p26"/>
          <p:cNvPicPr preferRelativeResize="0"/>
          <p:nvPr/>
        </p:nvPicPr>
        <p:blipFill rotWithShape="1">
          <a:blip r:embed="rId6">
            <a:alphaModFix/>
          </a:blip>
          <a:srcRect b="71009" l="0" r="0" t="0"/>
          <a:stretch/>
        </p:blipFill>
        <p:spPr>
          <a:xfrm>
            <a:off x="5945538" y="1980968"/>
            <a:ext cx="3079797" cy="1498288"/>
          </a:xfrm>
          <a:prstGeom prst="rect">
            <a:avLst/>
          </a:prstGeom>
          <a:noFill/>
          <a:ln>
            <a:noFill/>
          </a:ln>
        </p:spPr>
      </p:pic>
      <p:pic>
        <p:nvPicPr>
          <p:cNvPr id="457" name="Google Shape;457;p26"/>
          <p:cNvPicPr preferRelativeResize="0"/>
          <p:nvPr/>
        </p:nvPicPr>
        <p:blipFill rotWithShape="1">
          <a:blip r:embed="rId7">
            <a:alphaModFix/>
          </a:blip>
          <a:srcRect b="3622" l="41338" r="31606" t="68957"/>
          <a:stretch/>
        </p:blipFill>
        <p:spPr>
          <a:xfrm>
            <a:off x="9891305" y="5543812"/>
            <a:ext cx="1521591" cy="995099"/>
          </a:xfrm>
          <a:prstGeom prst="rect">
            <a:avLst/>
          </a:prstGeom>
          <a:noFill/>
          <a:ln>
            <a:noFill/>
          </a:ln>
        </p:spPr>
      </p:pic>
      <p:pic>
        <p:nvPicPr>
          <p:cNvPr id="458" name="Google Shape;458;p26"/>
          <p:cNvPicPr preferRelativeResize="0"/>
          <p:nvPr/>
        </p:nvPicPr>
        <p:blipFill rotWithShape="1">
          <a:blip r:embed="rId7">
            <a:alphaModFix/>
          </a:blip>
          <a:srcRect b="45874" l="41338" r="31606" t="24989"/>
          <a:stretch/>
        </p:blipFill>
        <p:spPr>
          <a:xfrm>
            <a:off x="6790022" y="5512667"/>
            <a:ext cx="1521591" cy="1057388"/>
          </a:xfrm>
          <a:prstGeom prst="rect">
            <a:avLst/>
          </a:prstGeom>
          <a:noFill/>
          <a:ln>
            <a:noFill/>
          </a:ln>
        </p:spPr>
      </p:pic>
      <p:pic>
        <p:nvPicPr>
          <p:cNvPr id="459" name="Google Shape;459;p26"/>
          <p:cNvPicPr preferRelativeResize="0"/>
          <p:nvPr/>
        </p:nvPicPr>
        <p:blipFill rotWithShape="1">
          <a:blip r:embed="rId6">
            <a:alphaModFix/>
          </a:blip>
          <a:srcRect b="71009" l="0" r="0" t="0"/>
          <a:stretch/>
        </p:blipFill>
        <p:spPr>
          <a:xfrm>
            <a:off x="9112203" y="1988173"/>
            <a:ext cx="3079797" cy="1498288"/>
          </a:xfrm>
          <a:prstGeom prst="rect">
            <a:avLst/>
          </a:prstGeom>
          <a:noFill/>
          <a:ln>
            <a:noFill/>
          </a:ln>
        </p:spPr>
      </p:pic>
      <p:pic>
        <p:nvPicPr>
          <p:cNvPr id="460" name="Google Shape;460;p26"/>
          <p:cNvPicPr preferRelativeResize="0"/>
          <p:nvPr/>
        </p:nvPicPr>
        <p:blipFill rotWithShape="1">
          <a:blip r:embed="rId8">
            <a:alphaModFix/>
          </a:blip>
          <a:srcRect b="0" l="1086" r="596" t="0"/>
          <a:stretch/>
        </p:blipFill>
        <p:spPr>
          <a:xfrm>
            <a:off x="9084776" y="3293816"/>
            <a:ext cx="3138304" cy="1782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466" name="Google Shape;466;p27"/>
          <p:cNvSpPr txBox="1"/>
          <p:nvPr/>
        </p:nvSpPr>
        <p:spPr>
          <a:xfrm>
            <a:off x="410319" y="1027220"/>
            <a:ext cx="1137136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Los invitamos a consultar el “Listado de equipos libres de PCB mediante certificación del fabricante o mediante muestreo aleatorio estratificado</a:t>
            </a:r>
            <a:endParaRPr/>
          </a:p>
          <a:p>
            <a:pPr indent="0" lvl="0" marL="0" marR="0" rtl="0" algn="l">
              <a:spcBef>
                <a:spcPts val="0"/>
              </a:spcBef>
              <a:spcAft>
                <a:spcPts val="0"/>
              </a:spcAft>
              <a:buNone/>
            </a:pPr>
            <a:r>
              <a:rPr lang="es-ES" sz="1800">
                <a:solidFill>
                  <a:srgbClr val="3F3F3F"/>
                </a:solidFill>
                <a:latin typeface="Verdana"/>
                <a:ea typeface="Verdana"/>
                <a:cs typeface="Verdana"/>
                <a:sym typeface="Verdana"/>
              </a:rPr>
              <a:t>(2024)” el cual se encuentra en la sección OTROS DOCUMENTOS DE INTERÉS https://quimicos.minambiente.gov.co/wp-content/uploads/2024/11/DocumentoTecnico_08.pdf</a:t>
            </a:r>
            <a:endParaRPr/>
          </a:p>
        </p:txBody>
      </p:sp>
      <p:pic>
        <p:nvPicPr>
          <p:cNvPr id="467" name="Google Shape;467;p27"/>
          <p:cNvPicPr preferRelativeResize="0"/>
          <p:nvPr/>
        </p:nvPicPr>
        <p:blipFill rotWithShape="1">
          <a:blip r:embed="rId3">
            <a:alphaModFix/>
          </a:blip>
          <a:srcRect b="0" l="0" r="0" t="0"/>
          <a:stretch/>
        </p:blipFill>
        <p:spPr>
          <a:xfrm>
            <a:off x="783291" y="2635011"/>
            <a:ext cx="9538447" cy="3903900"/>
          </a:xfrm>
          <a:prstGeom prst="rect">
            <a:avLst/>
          </a:prstGeom>
          <a:noFill/>
          <a:ln>
            <a:noFill/>
          </a:ln>
        </p:spPr>
      </p:pic>
      <p:sp>
        <p:nvSpPr>
          <p:cNvPr id="468" name="Google Shape;468;p27"/>
          <p:cNvSpPr/>
          <p:nvPr/>
        </p:nvSpPr>
        <p:spPr>
          <a:xfrm>
            <a:off x="1971675" y="3286125"/>
            <a:ext cx="2324100" cy="3252786"/>
          </a:xfrm>
          <a:prstGeom prst="rect">
            <a:avLst/>
          </a:prstGeom>
          <a:noFill/>
          <a:ln cap="flat" cmpd="sng" w="76200">
            <a:solidFill>
              <a:srgbClr val="FF0000"/>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8"/>
          <p:cNvSpPr/>
          <p:nvPr/>
        </p:nvSpPr>
        <p:spPr>
          <a:xfrm>
            <a:off x="525394" y="1484026"/>
            <a:ext cx="557560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26. Res 222/2011. </a:t>
            </a:r>
            <a:r>
              <a:rPr b="1" lang="es-ES" sz="1800">
                <a:solidFill>
                  <a:srgbClr val="3F3F3F"/>
                </a:solidFill>
                <a:latin typeface="Verdana"/>
                <a:ea typeface="Verdana"/>
                <a:cs typeface="Verdana"/>
                <a:sym typeface="Verdana"/>
              </a:rPr>
              <a:t>Los propietarios de transformadores y equipos con fluidos dieléctricos deben prevenir y evitar la contaminación cruzada de sus equipos con fluidos que tengan PCB</a:t>
            </a:r>
            <a:r>
              <a:rPr lang="es-ES" sz="1800">
                <a:solidFill>
                  <a:srgbClr val="3F3F3F"/>
                </a:solidFill>
                <a:latin typeface="Verdana"/>
                <a:ea typeface="Verdana"/>
                <a:cs typeface="Verdana"/>
                <a:sym typeface="Verdana"/>
              </a:rPr>
              <a:t>. Para tal fin, previamente a la realización del mantenimiento de sus equipos, el propietario debe </a:t>
            </a:r>
            <a:r>
              <a:rPr b="1" lang="es-ES" sz="1800">
                <a:solidFill>
                  <a:srgbClr val="3F3F3F"/>
                </a:solidFill>
                <a:latin typeface="Verdana"/>
                <a:ea typeface="Verdana"/>
                <a:cs typeface="Verdana"/>
                <a:sym typeface="Verdana"/>
              </a:rPr>
              <a:t>verificar que no esté contaminado con PCB</a:t>
            </a:r>
            <a:r>
              <a:rPr lang="es-ES" sz="1800">
                <a:solidFill>
                  <a:srgbClr val="3F3F3F"/>
                </a:solidFill>
                <a:latin typeface="Verdana"/>
                <a:ea typeface="Verdana"/>
                <a:cs typeface="Verdana"/>
                <a:sym typeface="Verdana"/>
              </a:rPr>
              <a:t>, de acuerdo con lo establecido en los artículos 5 y 6 de la presente resolución.</a:t>
            </a:r>
            <a:endParaRPr/>
          </a:p>
        </p:txBody>
      </p:sp>
      <p:sp>
        <p:nvSpPr>
          <p:cNvPr id="474" name="Google Shape;474;p28"/>
          <p:cNvSpPr/>
          <p:nvPr/>
        </p:nvSpPr>
        <p:spPr>
          <a:xfrm>
            <a:off x="525394" y="4499942"/>
            <a:ext cx="557560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Art. 8 Res. 1741/2016 Finalizadas las actividades de mantenimiento o reparación, </a:t>
            </a:r>
            <a:r>
              <a:rPr b="1" lang="es-ES" sz="1800">
                <a:solidFill>
                  <a:srgbClr val="3F3F3F"/>
                </a:solidFill>
                <a:latin typeface="Verdana"/>
                <a:ea typeface="Verdana"/>
                <a:cs typeface="Verdana"/>
                <a:sym typeface="Verdana"/>
              </a:rPr>
              <a:t>la empresa que preste el respectivo servicio deberá asegurar que el equipo NO fue contaminado con PCB durante la actividad, para lo cual expedirá una certificación en este sentido.</a:t>
            </a:r>
            <a:endParaRPr/>
          </a:p>
        </p:txBody>
      </p:sp>
      <p:sp>
        <p:nvSpPr>
          <p:cNvPr id="475" name="Google Shape;475;p28"/>
          <p:cNvSpPr/>
          <p:nvPr/>
        </p:nvSpPr>
        <p:spPr>
          <a:xfrm>
            <a:off x="6866023" y="5330938"/>
            <a:ext cx="418698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0000"/>
                </a:solidFill>
                <a:latin typeface="Verdana"/>
                <a:ea typeface="Verdana"/>
                <a:cs typeface="Verdana"/>
                <a:sym typeface="Verdana"/>
              </a:rPr>
              <a:t>Dato solicitado año a año en el Inventario Nacional de PCB a pesar ya se tengan los equipos en grupo 4</a:t>
            </a:r>
            <a:endParaRPr/>
          </a:p>
        </p:txBody>
      </p:sp>
      <p:sp>
        <p:nvSpPr>
          <p:cNvPr id="476" name="Google Shape;476;p28"/>
          <p:cNvSpPr txBox="1"/>
          <p:nvPr/>
        </p:nvSpPr>
        <p:spPr>
          <a:xfrm>
            <a:off x="525394" y="905611"/>
            <a:ext cx="10984131" cy="57841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9DC657"/>
              </a:buClr>
              <a:buSzPts val="2900"/>
              <a:buFont typeface="Verdana"/>
              <a:buNone/>
            </a:pPr>
            <a:r>
              <a:rPr b="1" lang="es-ES" sz="2900">
                <a:solidFill>
                  <a:srgbClr val="9DC657"/>
                </a:solidFill>
                <a:latin typeface="Verdana"/>
                <a:ea typeface="Verdana"/>
                <a:cs typeface="Verdana"/>
                <a:sym typeface="Verdana"/>
              </a:rPr>
              <a:t>Contaminación cruzada</a:t>
            </a:r>
            <a:endParaRPr b="1" sz="2900">
              <a:solidFill>
                <a:srgbClr val="9DC657"/>
              </a:solidFill>
              <a:latin typeface="Verdana"/>
              <a:ea typeface="Verdana"/>
              <a:cs typeface="Verdana"/>
              <a:sym typeface="Verdana"/>
            </a:endParaRPr>
          </a:p>
        </p:txBody>
      </p:sp>
      <p:pic>
        <p:nvPicPr>
          <p:cNvPr id="477" name="Google Shape;477;p28"/>
          <p:cNvPicPr preferRelativeResize="0"/>
          <p:nvPr/>
        </p:nvPicPr>
        <p:blipFill rotWithShape="1">
          <a:blip r:embed="rId3">
            <a:alphaModFix/>
          </a:blip>
          <a:srcRect b="350" l="0" r="0" t="36725"/>
          <a:stretch/>
        </p:blipFill>
        <p:spPr>
          <a:xfrm>
            <a:off x="6866023" y="1271618"/>
            <a:ext cx="4186988" cy="39575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9"/>
          <p:cNvSpPr txBox="1"/>
          <p:nvPr/>
        </p:nvSpPr>
        <p:spPr>
          <a:xfrm>
            <a:off x="1019765" y="1085865"/>
            <a:ext cx="1002994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Equipos de terceros conectados a la red de distribución de empresas de energía</a:t>
            </a:r>
            <a:endParaRPr b="1" sz="3200">
              <a:solidFill>
                <a:srgbClr val="96BE53"/>
              </a:solidFill>
              <a:latin typeface="Verdana"/>
              <a:ea typeface="Verdana"/>
              <a:cs typeface="Verdana"/>
              <a:sym typeface="Verdana"/>
            </a:endParaRPr>
          </a:p>
        </p:txBody>
      </p:sp>
      <p:sp>
        <p:nvSpPr>
          <p:cNvPr id="483" name="Google Shape;483;p29"/>
          <p:cNvSpPr txBox="1"/>
          <p:nvPr/>
        </p:nvSpPr>
        <p:spPr>
          <a:xfrm>
            <a:off x="1019765" y="2163083"/>
            <a:ext cx="10029948"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600">
                <a:solidFill>
                  <a:srgbClr val="3F3F3F"/>
                </a:solidFill>
                <a:latin typeface="Verdana"/>
                <a:ea typeface="Verdana"/>
                <a:cs typeface="Verdana"/>
                <a:sym typeface="Verdana"/>
              </a:rPr>
              <a:t>Art 1 Res 1741/2016. Para efectos de lo dispuesto en la presente resolución</a:t>
            </a:r>
            <a:r>
              <a:rPr b="1" lang="es-ES" sz="1600">
                <a:solidFill>
                  <a:srgbClr val="3F3F3F"/>
                </a:solidFill>
                <a:latin typeface="Verdana"/>
                <a:ea typeface="Verdana"/>
                <a:cs typeface="Verdana"/>
                <a:sym typeface="Verdana"/>
              </a:rPr>
              <a:t>, las empresas de generación, transmisión, distribución y comercialización de electricidad asumirán también la responsabilidad a que se refiere este artículo</a:t>
            </a:r>
            <a:r>
              <a:rPr lang="es-ES" sz="1600">
                <a:solidFill>
                  <a:srgbClr val="3F3F3F"/>
                </a:solidFill>
                <a:latin typeface="Verdana"/>
                <a:ea typeface="Verdana"/>
                <a:cs typeface="Verdana"/>
                <a:sym typeface="Verdana"/>
              </a:rPr>
              <a:t>, en relación con todos aquellos equipos vinculados a su red que no sean de su propiedad sobre los que </a:t>
            </a:r>
            <a:r>
              <a:rPr b="1" lang="es-ES" sz="1600">
                <a:solidFill>
                  <a:srgbClr val="3F3F3F"/>
                </a:solidFill>
                <a:latin typeface="Verdana"/>
                <a:ea typeface="Verdana"/>
                <a:cs typeface="Verdana"/>
                <a:sym typeface="Verdana"/>
              </a:rPr>
              <a:t>no suministre a la autoridad ambiental competente la siguiente información:</a:t>
            </a:r>
            <a:r>
              <a:rPr lang="es-ES" sz="1600">
                <a:solidFill>
                  <a:srgbClr val="3F3F3F"/>
                </a:solidFill>
                <a:latin typeface="Verdana"/>
                <a:ea typeface="Verdana"/>
                <a:cs typeface="Verdana"/>
                <a:sym typeface="Verdana"/>
              </a:rPr>
              <a:t> el listado de personas naturales o jurídicas propietarias de los mismos indicando el documento de identificación o certificado de existencia y representación legal en caso de personas jurídicas, datos de contacto, datos técnicos disponibles del equipo y su ubicación georreferenciada a más tardar dentro de los doce (12) meses siguientes contados a partir de la fecha de entrada en vigencia de la presente resolución.</a:t>
            </a:r>
            <a:endParaRPr/>
          </a:p>
          <a:p>
            <a:pPr indent="0" lvl="0" marL="0" marR="0" rtl="0" algn="l">
              <a:spcBef>
                <a:spcPts val="0"/>
              </a:spcBef>
              <a:spcAft>
                <a:spcPts val="0"/>
              </a:spcAft>
              <a:buNone/>
            </a:pPr>
            <a:r>
              <a:t/>
            </a:r>
            <a:endParaRPr sz="1600">
              <a:solidFill>
                <a:srgbClr val="3F3F3F"/>
              </a:solidFill>
              <a:latin typeface="Verdana"/>
              <a:ea typeface="Verdana"/>
              <a:cs typeface="Verdana"/>
              <a:sym typeface="Verdana"/>
            </a:endParaRPr>
          </a:p>
          <a:p>
            <a:pPr indent="0" lvl="0" marL="0" marR="0" rtl="0" algn="l">
              <a:spcBef>
                <a:spcPts val="0"/>
              </a:spcBef>
              <a:spcAft>
                <a:spcPts val="0"/>
              </a:spcAft>
              <a:buNone/>
            </a:pPr>
            <a:r>
              <a:rPr lang="es-ES" sz="1600">
                <a:solidFill>
                  <a:srgbClr val="3F3F3F"/>
                </a:solidFill>
                <a:latin typeface="Verdana"/>
                <a:ea typeface="Verdana"/>
                <a:cs typeface="Verdana"/>
                <a:sym typeface="Verdana"/>
              </a:rPr>
              <a:t>La información de los equipos incorporados a la red eléctrica con posterioridad al plazo mencionado en el inciso anterior y que no sean de propiedad de las empresas mencionadas, deberá ser suministrada por estas a la autoridad ambiental competente en el plazo fijado para la actualización anual del Inventario Nacional de PCB, establecido en el artículo 16 de la presente resolución.</a:t>
            </a:r>
            <a:endParaRPr sz="1600">
              <a:solidFill>
                <a:srgbClr val="3F3F3F"/>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
          <p:cNvSpPr txBox="1"/>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Verdana"/>
              <a:buNone/>
            </a:pPr>
            <a:r>
              <a:rPr b="0" i="0" lang="es-ES" sz="6000" u="none" cap="none" strike="noStrike">
                <a:solidFill>
                  <a:schemeClr val="dk1"/>
                </a:solidFill>
                <a:latin typeface="Verdana"/>
                <a:ea typeface="Verdana"/>
                <a:cs typeface="Verdana"/>
                <a:sym typeface="Verdana"/>
              </a:rPr>
              <a:t>Haga clic para modificar el estilo de título del patrón</a:t>
            </a:r>
            <a:endParaRPr b="0" i="0" sz="6000" u="none" cap="none" strike="noStrike">
              <a:solidFill>
                <a:schemeClr val="dk1"/>
              </a:solidFill>
              <a:latin typeface="Verdana"/>
              <a:ea typeface="Verdana"/>
              <a:cs typeface="Verdana"/>
              <a:sym typeface="Verdana"/>
            </a:endParaRPr>
          </a:p>
        </p:txBody>
      </p:sp>
      <p:sp>
        <p:nvSpPr>
          <p:cNvPr id="131" name="Google Shape;131;p3"/>
          <p:cNvSpPr txBox="1"/>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0" i="0" lang="es-ES" sz="2400" u="none" cap="none" strike="noStrike">
                <a:solidFill>
                  <a:schemeClr val="dk1"/>
                </a:solidFill>
                <a:latin typeface="Verdana"/>
                <a:ea typeface="Verdana"/>
                <a:cs typeface="Verdana"/>
                <a:sym typeface="Verdana"/>
              </a:rPr>
              <a:t>Haga clic para modificar el estilo de subtítulo del patrón</a:t>
            </a:r>
            <a:endParaRPr b="0" i="0" sz="2400" u="none" cap="none" strike="noStrike">
              <a:solidFill>
                <a:schemeClr val="dk1"/>
              </a:solidFill>
              <a:latin typeface="Verdana"/>
              <a:ea typeface="Verdana"/>
              <a:cs typeface="Verdana"/>
              <a:sym typeface="Verdana"/>
            </a:endParaRPr>
          </a:p>
        </p:txBody>
      </p:sp>
      <p:sp>
        <p:nvSpPr>
          <p:cNvPr id="132" name="Google Shape;13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latin typeface="Verdana"/>
                <a:ea typeface="Verdana"/>
                <a:cs typeface="Verdana"/>
                <a:sym typeface="Verdana"/>
              </a:rPr>
              <a:t>23/04/2025</a:t>
            </a:r>
            <a:endParaRPr>
              <a:latin typeface="Verdana"/>
              <a:ea typeface="Verdana"/>
              <a:cs typeface="Verdana"/>
              <a:sym typeface="Verdana"/>
            </a:endParaRPr>
          </a:p>
        </p:txBody>
      </p:sp>
      <p:sp>
        <p:nvSpPr>
          <p:cNvPr id="133" name="Google Shape;13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Verdana"/>
              <a:ea typeface="Verdana"/>
              <a:cs typeface="Verdana"/>
              <a:sym typeface="Verdana"/>
            </a:endParaRPr>
          </a:p>
        </p:txBody>
      </p:sp>
      <p:sp>
        <p:nvSpPr>
          <p:cNvPr id="134" name="Google Shape;13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latin typeface="Verdana"/>
                <a:ea typeface="Verdana"/>
                <a:cs typeface="Verdana"/>
                <a:sym typeface="Verdana"/>
              </a:rPr>
              <a:t>‹#›</a:t>
            </a:fld>
            <a:endParaRPr>
              <a:latin typeface="Verdana"/>
              <a:ea typeface="Verdana"/>
              <a:cs typeface="Verdana"/>
              <a:sym typeface="Verdana"/>
            </a:endParaRPr>
          </a:p>
        </p:txBody>
      </p:sp>
      <p:sp>
        <p:nvSpPr>
          <p:cNvPr id="135" name="Google Shape;135;p3"/>
          <p:cNvSpPr txBox="1"/>
          <p:nvPr/>
        </p:nvSpPr>
        <p:spPr>
          <a:xfrm>
            <a:off x="1524000" y="1122363"/>
            <a:ext cx="9144000" cy="23876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6000"/>
              <a:buFont typeface="Verdana"/>
              <a:buNone/>
            </a:pPr>
            <a:r>
              <a:rPr b="0" i="0" lang="es-ES" sz="6000" u="none" cap="none" strike="noStrike">
                <a:solidFill>
                  <a:schemeClr val="dk1"/>
                </a:solidFill>
                <a:latin typeface="Verdana"/>
                <a:ea typeface="Verdana"/>
                <a:cs typeface="Verdana"/>
                <a:sym typeface="Verdana"/>
              </a:rPr>
              <a:t>Haga clic para modificar el estilo de título del patrón</a:t>
            </a:r>
            <a:endParaRPr b="0" i="0" sz="6000" u="none" cap="none" strike="noStrike">
              <a:solidFill>
                <a:schemeClr val="dk1"/>
              </a:solidFill>
              <a:latin typeface="Verdana"/>
              <a:ea typeface="Verdana"/>
              <a:cs typeface="Verdana"/>
              <a:sym typeface="Verdana"/>
            </a:endParaRPr>
          </a:p>
        </p:txBody>
      </p:sp>
      <p:sp>
        <p:nvSpPr>
          <p:cNvPr id="136" name="Google Shape;136;p3"/>
          <p:cNvSpPr txBox="1"/>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0" i="0" lang="es-ES" sz="2400" u="none" cap="none" strike="noStrike">
                <a:solidFill>
                  <a:schemeClr val="dk1"/>
                </a:solidFill>
                <a:latin typeface="Verdana"/>
                <a:ea typeface="Verdana"/>
                <a:cs typeface="Verdana"/>
                <a:sym typeface="Verdana"/>
              </a:rPr>
              <a:t>Haga clic para modificar el estilo de subtítulo del patrón</a:t>
            </a:r>
            <a:endParaRPr b="0" i="0" sz="2400" u="none" cap="none" strike="noStrike">
              <a:solidFill>
                <a:schemeClr val="dk1"/>
              </a:solidFill>
              <a:latin typeface="Verdana"/>
              <a:ea typeface="Verdana"/>
              <a:cs typeface="Verdana"/>
              <a:sym typeface="Verdana"/>
            </a:endParaRPr>
          </a:p>
        </p:txBody>
      </p:sp>
      <p:sp>
        <p:nvSpPr>
          <p:cNvPr id="137" name="Google Shape;137;p3"/>
          <p:cNvSpPr txBox="1"/>
          <p:nvPr/>
        </p:nvSpPr>
        <p:spPr>
          <a:xfrm>
            <a:off x="11098741" y="6385776"/>
            <a:ext cx="493867" cy="33575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rgbClr val="888888"/>
                </a:solidFill>
                <a:latin typeface="Verdana"/>
                <a:ea typeface="Verdana"/>
                <a:cs typeface="Verdana"/>
                <a:sym typeface="Verdana"/>
              </a:rPr>
              <a:t>‹#›</a:t>
            </a:fld>
            <a:endParaRPr b="0" i="0" sz="1200" u="none" cap="none" strike="noStrike">
              <a:solidFill>
                <a:srgbClr val="888888"/>
              </a:solidFill>
              <a:latin typeface="Verdana"/>
              <a:ea typeface="Verdana"/>
              <a:cs typeface="Verdana"/>
              <a:sym typeface="Verdana"/>
            </a:endParaRPr>
          </a:p>
        </p:txBody>
      </p:sp>
      <p:sp>
        <p:nvSpPr>
          <p:cNvPr id="138" name="Google Shape;138;p3"/>
          <p:cNvSpPr/>
          <p:nvPr/>
        </p:nvSpPr>
        <p:spPr>
          <a:xfrm>
            <a:off x="0" y="819254"/>
            <a:ext cx="12192000" cy="5043162"/>
          </a:xfrm>
          <a:prstGeom prst="rect">
            <a:avLst/>
          </a:prstGeom>
          <a:solidFill>
            <a:srgbClr val="93BB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s-ES" sz="3600" u="none" cap="none" strike="noStrike">
                <a:solidFill>
                  <a:schemeClr val="lt1"/>
                </a:solidFill>
                <a:latin typeface="Verdana"/>
                <a:ea typeface="Verdana"/>
                <a:cs typeface="Verdana"/>
                <a:sym typeface="Verdana"/>
              </a:rPr>
              <a:t>PCB-BIFENILOS POLICLORADOS</a:t>
            </a:r>
            <a:endParaRPr b="1" sz="3600">
              <a:solidFill>
                <a:schemeClr val="lt1"/>
              </a:solidFill>
              <a:latin typeface="Verdana"/>
              <a:ea typeface="Verdana"/>
              <a:cs typeface="Verdana"/>
              <a:sym typeface="Verdana"/>
            </a:endParaRPr>
          </a:p>
        </p:txBody>
      </p:sp>
      <p:sp>
        <p:nvSpPr>
          <p:cNvPr id="139" name="Google Shape;139;p3"/>
          <p:cNvSpPr txBox="1"/>
          <p:nvPr/>
        </p:nvSpPr>
        <p:spPr>
          <a:xfrm>
            <a:off x="419310" y="3429000"/>
            <a:ext cx="9144000" cy="2387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1800"/>
              <a:buFont typeface="Verdana"/>
              <a:buNone/>
            </a:pPr>
            <a:r>
              <a:rPr b="1" lang="es-ES" sz="1800" u="none">
                <a:solidFill>
                  <a:schemeClr val="lt1"/>
                </a:solidFill>
                <a:latin typeface="Verdana"/>
                <a:ea typeface="Verdana"/>
                <a:cs typeface="Verdana"/>
                <a:sym typeface="Verdana"/>
              </a:rPr>
              <a:t>Jonathan Alexander Romero Coca</a:t>
            </a:r>
            <a:endParaRPr/>
          </a:p>
          <a:p>
            <a:pPr indent="0" lvl="0" marL="0" marR="0" rtl="0" algn="l">
              <a:lnSpc>
                <a:spcPct val="90000"/>
              </a:lnSpc>
              <a:spcBef>
                <a:spcPts val="0"/>
              </a:spcBef>
              <a:spcAft>
                <a:spcPts val="0"/>
              </a:spcAft>
              <a:buClr>
                <a:schemeClr val="lt1"/>
              </a:buClr>
              <a:buSzPts val="1800"/>
              <a:buFont typeface="Verdana"/>
              <a:buNone/>
            </a:pPr>
            <a:r>
              <a:rPr b="1" lang="es-ES" sz="1800" u="none">
                <a:solidFill>
                  <a:schemeClr val="lt1"/>
                </a:solidFill>
                <a:latin typeface="Verdana"/>
                <a:ea typeface="Verdana"/>
                <a:cs typeface="Verdana"/>
                <a:sym typeface="Verdana"/>
              </a:rPr>
              <a:t>Asociado técnico COP</a:t>
            </a:r>
            <a:endParaRPr/>
          </a:p>
          <a:p>
            <a:pPr indent="0" lvl="0" marL="0" marR="0" rtl="0" algn="l">
              <a:lnSpc>
                <a:spcPct val="90000"/>
              </a:lnSpc>
              <a:spcBef>
                <a:spcPts val="0"/>
              </a:spcBef>
              <a:spcAft>
                <a:spcPts val="0"/>
              </a:spcAft>
              <a:buClr>
                <a:schemeClr val="lt1"/>
              </a:buClr>
              <a:buSzPts val="1800"/>
              <a:buFont typeface="Verdana"/>
              <a:buNone/>
            </a:pPr>
            <a:r>
              <a:rPr b="1" lang="es-ES" sz="1800" u="none">
                <a:solidFill>
                  <a:schemeClr val="lt1"/>
                </a:solidFill>
                <a:latin typeface="Verdana"/>
                <a:ea typeface="Verdana"/>
                <a:cs typeface="Verdana"/>
                <a:sym typeface="Verdana"/>
              </a:rPr>
              <a:t>PNUD-Ministerio de Ambiente y Desarrollo Sostenible</a:t>
            </a:r>
            <a:br>
              <a:rPr b="1" lang="es-ES" sz="1800" u="none">
                <a:solidFill>
                  <a:schemeClr val="lt1"/>
                </a:solidFill>
                <a:latin typeface="Verdana"/>
                <a:ea typeface="Verdana"/>
                <a:cs typeface="Verdana"/>
                <a:sym typeface="Verdana"/>
              </a:rPr>
            </a:br>
            <a:endParaRPr b="1" sz="1800" u="none">
              <a:solidFill>
                <a:schemeClr val="lt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30"/>
          <p:cNvPicPr preferRelativeResize="0"/>
          <p:nvPr/>
        </p:nvPicPr>
        <p:blipFill rotWithShape="1">
          <a:blip r:embed="rId3">
            <a:alphaModFix/>
          </a:blip>
          <a:srcRect b="0" l="0" r="0" t="0"/>
          <a:stretch/>
        </p:blipFill>
        <p:spPr>
          <a:xfrm>
            <a:off x="1368929" y="2163083"/>
            <a:ext cx="9772061" cy="4519095"/>
          </a:xfrm>
          <a:prstGeom prst="rect">
            <a:avLst/>
          </a:prstGeom>
          <a:noFill/>
          <a:ln>
            <a:noFill/>
          </a:ln>
        </p:spPr>
      </p:pic>
      <p:sp>
        <p:nvSpPr>
          <p:cNvPr id="489" name="Google Shape;489;p30"/>
          <p:cNvSpPr txBox="1"/>
          <p:nvPr/>
        </p:nvSpPr>
        <p:spPr>
          <a:xfrm>
            <a:off x="1019764" y="1085865"/>
            <a:ext cx="1047039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Equipos de terceros conectados a la red de distribución de empresas de energía</a:t>
            </a:r>
            <a:endParaRPr b="1" sz="3200">
              <a:solidFill>
                <a:srgbClr val="96BE53"/>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1"/>
          <p:cNvSpPr txBox="1"/>
          <p:nvPr/>
        </p:nvSpPr>
        <p:spPr>
          <a:xfrm>
            <a:off x="737117" y="677729"/>
            <a:ext cx="1018336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Listados de equipos de terceros</a:t>
            </a:r>
            <a:endParaRPr/>
          </a:p>
        </p:txBody>
      </p:sp>
      <p:sp>
        <p:nvSpPr>
          <p:cNvPr id="496" name="Google Shape;496;p31"/>
          <p:cNvSpPr txBox="1"/>
          <p:nvPr/>
        </p:nvSpPr>
        <p:spPr>
          <a:xfrm>
            <a:off x="821461" y="1578066"/>
            <a:ext cx="5686916" cy="163121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Verdana"/>
              <a:buNone/>
            </a:pPr>
            <a:r>
              <a:rPr b="0" i="0" lang="es-ES" sz="2000" u="none" cap="none" strike="noStrike">
                <a:solidFill>
                  <a:srgbClr val="000000"/>
                </a:solidFill>
                <a:latin typeface="Verdana"/>
                <a:ea typeface="Verdana"/>
                <a:cs typeface="Verdana"/>
                <a:sym typeface="Verdana"/>
              </a:rPr>
              <a:t>La información de los equipos eléctricos a nombre de terceros es suministrada por las empresas de generación, transmisión, distribución y comercialización de energía eléctrica.</a:t>
            </a:r>
            <a:endParaRPr b="1" i="0" sz="2000" u="none" cap="none" strike="noStrike">
              <a:solidFill>
                <a:srgbClr val="000000"/>
              </a:solidFill>
              <a:latin typeface="Verdana"/>
              <a:ea typeface="Verdana"/>
              <a:cs typeface="Verdana"/>
              <a:sym typeface="Verdana"/>
            </a:endParaRPr>
          </a:p>
        </p:txBody>
      </p:sp>
      <p:sp>
        <p:nvSpPr>
          <p:cNvPr id="497" name="Google Shape;497;p31"/>
          <p:cNvSpPr txBox="1"/>
          <p:nvPr/>
        </p:nvSpPr>
        <p:spPr>
          <a:xfrm>
            <a:off x="857419" y="3429000"/>
            <a:ext cx="10183367"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Verdana"/>
              <a:buNone/>
            </a:pPr>
            <a:r>
              <a:rPr b="1" i="0" lang="es-ES" sz="2000" u="none" cap="none" strike="noStrike">
                <a:solidFill>
                  <a:srgbClr val="000000"/>
                </a:solidFill>
                <a:latin typeface="Verdana"/>
                <a:ea typeface="Verdana"/>
                <a:cs typeface="Verdana"/>
                <a:sym typeface="Verdana"/>
              </a:rPr>
              <a:t>NOTA:</a:t>
            </a:r>
            <a:endParaRPr/>
          </a:p>
          <a:p>
            <a:pPr indent="0" lvl="0" marL="0" marR="0" rtl="0" algn="just">
              <a:lnSpc>
                <a:spcPct val="100000"/>
              </a:lnSpc>
              <a:spcBef>
                <a:spcPts val="0"/>
              </a:spcBef>
              <a:spcAft>
                <a:spcPts val="0"/>
              </a:spcAft>
              <a:buClr>
                <a:srgbClr val="000000"/>
              </a:buClr>
              <a:buSzPts val="2000"/>
              <a:buFont typeface="Verdana"/>
              <a:buNone/>
            </a:pPr>
            <a:r>
              <a:rPr b="0" i="0" lang="es-ES" sz="2000" u="none" cap="none" strike="noStrike">
                <a:solidFill>
                  <a:srgbClr val="000000"/>
                </a:solidFill>
                <a:latin typeface="Verdana"/>
                <a:ea typeface="Verdana"/>
                <a:cs typeface="Verdana"/>
                <a:sym typeface="Verdana"/>
              </a:rPr>
              <a:t>En caso de inconsistencias y/o dudas sobre la propiedad o no de los equipos, es necesario comunicarse directamente con la entidad.</a:t>
            </a:r>
            <a:endParaRPr/>
          </a:p>
        </p:txBody>
      </p:sp>
      <p:sp>
        <p:nvSpPr>
          <p:cNvPr id="498" name="Google Shape;498;p31"/>
          <p:cNvSpPr txBox="1"/>
          <p:nvPr/>
        </p:nvSpPr>
        <p:spPr>
          <a:xfrm>
            <a:off x="1000664" y="4925991"/>
            <a:ext cx="1004012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800">
                <a:solidFill>
                  <a:schemeClr val="dk1"/>
                </a:solidFill>
                <a:latin typeface="Verdana"/>
                <a:ea typeface="Verdana"/>
                <a:cs typeface="Verdana"/>
                <a:sym typeface="Verdana"/>
              </a:rPr>
              <a:t>¿Qué canales de comunicación disponen estas empresas para aclarar tema de terceros?</a:t>
            </a:r>
            <a:endParaRPr/>
          </a:p>
        </p:txBody>
      </p:sp>
      <p:pic>
        <p:nvPicPr>
          <p:cNvPr descr="Enel-Codensa restablece servicio de las localidades de Engativá, Barrios  Unidos, Fontibón, Santa Fe, Suba y Teusaquillo" id="499" name="Google Shape;499;p31"/>
          <p:cNvPicPr preferRelativeResize="0"/>
          <p:nvPr/>
        </p:nvPicPr>
        <p:blipFill rotWithShape="1">
          <a:blip r:embed="rId3">
            <a:alphaModFix/>
          </a:blip>
          <a:srcRect b="0" l="0" r="0" t="0"/>
          <a:stretch/>
        </p:blipFill>
        <p:spPr>
          <a:xfrm>
            <a:off x="6563752" y="1930253"/>
            <a:ext cx="2616155" cy="1203840"/>
          </a:xfrm>
          <a:prstGeom prst="rect">
            <a:avLst/>
          </a:prstGeom>
          <a:noFill/>
          <a:ln>
            <a:noFill/>
          </a:ln>
        </p:spPr>
      </p:pic>
      <p:pic>
        <p:nvPicPr>
          <p:cNvPr id="500" name="Google Shape;500;p31"/>
          <p:cNvPicPr preferRelativeResize="0"/>
          <p:nvPr/>
        </p:nvPicPr>
        <p:blipFill rotWithShape="1">
          <a:blip r:embed="rId4">
            <a:alphaModFix/>
          </a:blip>
          <a:srcRect b="0" l="0" r="0" t="0"/>
          <a:stretch/>
        </p:blipFill>
        <p:spPr>
          <a:xfrm>
            <a:off x="9235283" y="1716565"/>
            <a:ext cx="2658009" cy="16312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2"/>
          <p:cNvSpPr txBox="1"/>
          <p:nvPr/>
        </p:nvSpPr>
        <p:spPr>
          <a:xfrm>
            <a:off x="1019764" y="1085865"/>
            <a:ext cx="1047039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Prohibiciones</a:t>
            </a:r>
            <a:endParaRPr b="1" sz="3200">
              <a:solidFill>
                <a:srgbClr val="96BE53"/>
              </a:solidFill>
              <a:latin typeface="Verdana"/>
              <a:ea typeface="Verdana"/>
              <a:cs typeface="Verdana"/>
              <a:sym typeface="Verdana"/>
            </a:endParaRPr>
          </a:p>
        </p:txBody>
      </p:sp>
      <p:sp>
        <p:nvSpPr>
          <p:cNvPr id="506" name="Google Shape;506;p32"/>
          <p:cNvSpPr/>
          <p:nvPr/>
        </p:nvSpPr>
        <p:spPr>
          <a:xfrm>
            <a:off x="622720" y="1632540"/>
            <a:ext cx="11073979" cy="4801314"/>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3F3F3F"/>
              </a:buClr>
              <a:buSzPts val="1800"/>
              <a:buFont typeface="Verdana"/>
              <a:buAutoNum type="alphaLcParenR"/>
            </a:pPr>
            <a:r>
              <a:rPr lang="es-ES" sz="1800">
                <a:solidFill>
                  <a:srgbClr val="3F3F3F"/>
                </a:solidFill>
                <a:latin typeface="Verdana"/>
                <a:ea typeface="Verdana"/>
                <a:cs typeface="Verdana"/>
                <a:sym typeface="Verdana"/>
              </a:rPr>
              <a:t>Queda </a:t>
            </a:r>
            <a:r>
              <a:rPr b="1" lang="es-ES" sz="1800">
                <a:solidFill>
                  <a:srgbClr val="3F3F3F"/>
                </a:solidFill>
                <a:latin typeface="Verdana"/>
                <a:ea typeface="Verdana"/>
                <a:cs typeface="Verdana"/>
                <a:sym typeface="Verdana"/>
              </a:rPr>
              <a:t>prohibida la producción </a:t>
            </a:r>
            <a:r>
              <a:rPr lang="es-ES" sz="1800">
                <a:solidFill>
                  <a:srgbClr val="3F3F3F"/>
                </a:solidFill>
                <a:latin typeface="Verdana"/>
                <a:ea typeface="Verdana"/>
                <a:cs typeface="Verdana"/>
                <a:sym typeface="Verdana"/>
              </a:rPr>
              <a:t>de PCB en el territorio nacional.</a:t>
            </a:r>
            <a:endParaRPr/>
          </a:p>
          <a:p>
            <a:pPr indent="0" lvl="0" marL="0" marR="0" rtl="0" algn="l">
              <a:spcBef>
                <a:spcPts val="0"/>
              </a:spcBef>
              <a:spcAft>
                <a:spcPts val="0"/>
              </a:spcAft>
              <a:buNone/>
            </a:pPr>
            <a:r>
              <a:t/>
            </a:r>
            <a:endParaRPr sz="1800">
              <a:solidFill>
                <a:srgbClr val="3F3F3F"/>
              </a:solidFill>
              <a:latin typeface="Verdana"/>
              <a:ea typeface="Verdana"/>
              <a:cs typeface="Verdana"/>
              <a:sym typeface="Verdana"/>
            </a:endParaRPr>
          </a:p>
          <a:p>
            <a:pPr indent="0" lvl="0" marL="0" marR="0" rtl="0" algn="l">
              <a:spcBef>
                <a:spcPts val="0"/>
              </a:spcBef>
              <a:spcAft>
                <a:spcPts val="0"/>
              </a:spcAft>
              <a:buNone/>
            </a:pPr>
            <a:r>
              <a:rPr lang="es-ES" sz="1800">
                <a:solidFill>
                  <a:srgbClr val="3F3F3F"/>
                </a:solidFill>
                <a:latin typeface="Verdana"/>
                <a:ea typeface="Verdana"/>
                <a:cs typeface="Verdana"/>
                <a:sym typeface="Verdana"/>
              </a:rPr>
              <a:t>b) </a:t>
            </a:r>
            <a:r>
              <a:rPr b="1" lang="es-ES" sz="1800">
                <a:solidFill>
                  <a:srgbClr val="3F3F3F"/>
                </a:solidFill>
                <a:latin typeface="Verdana"/>
                <a:ea typeface="Verdana"/>
                <a:cs typeface="Verdana"/>
                <a:sym typeface="Verdana"/>
              </a:rPr>
              <a:t>A partir del año 2025 queda prohibido, en el territorio nacional, el uso de equipos, elementos o sustancias que contengan PCB.</a:t>
            </a:r>
            <a:endParaRPr/>
          </a:p>
          <a:p>
            <a:pPr indent="0" lvl="0" marL="0" marR="0" rtl="0" algn="l">
              <a:spcBef>
                <a:spcPts val="0"/>
              </a:spcBef>
              <a:spcAft>
                <a:spcPts val="0"/>
              </a:spcAft>
              <a:buNone/>
            </a:pPr>
            <a:r>
              <a:t/>
            </a:r>
            <a:endParaRPr sz="1800">
              <a:solidFill>
                <a:srgbClr val="3F3F3F"/>
              </a:solidFill>
              <a:latin typeface="Verdana"/>
              <a:ea typeface="Verdana"/>
              <a:cs typeface="Verdana"/>
              <a:sym typeface="Verdana"/>
            </a:endParaRPr>
          </a:p>
          <a:p>
            <a:pPr indent="0" lvl="0" marL="0" marR="0" rtl="0" algn="l">
              <a:spcBef>
                <a:spcPts val="0"/>
              </a:spcBef>
              <a:spcAft>
                <a:spcPts val="0"/>
              </a:spcAft>
              <a:buNone/>
            </a:pPr>
            <a:r>
              <a:rPr lang="es-ES" sz="1800">
                <a:solidFill>
                  <a:srgbClr val="3F3F3F"/>
                </a:solidFill>
                <a:latin typeface="Verdana"/>
                <a:ea typeface="Verdana"/>
                <a:cs typeface="Verdana"/>
                <a:sym typeface="Verdana"/>
              </a:rPr>
              <a:t>c) Se prohíbe el uso de equipos contaminados con PCB en instalaciones eléctricas nuevas y en modificaciones a las existentes, conforme a lo establecido en el artículo 41 del Anexo General Reglamento Técnico de Instalaciones Eléctricas – RETIE, de la Resolución número 18-1294 de agosto 06 de 2008.</a:t>
            </a:r>
            <a:endParaRPr/>
          </a:p>
          <a:p>
            <a:pPr indent="0" lvl="0" marL="0" marR="0" rtl="0" algn="l">
              <a:spcBef>
                <a:spcPts val="0"/>
              </a:spcBef>
              <a:spcAft>
                <a:spcPts val="0"/>
              </a:spcAft>
              <a:buNone/>
            </a:pPr>
            <a:r>
              <a:t/>
            </a:r>
            <a:endParaRPr sz="1800">
              <a:solidFill>
                <a:srgbClr val="3F3F3F"/>
              </a:solidFill>
              <a:latin typeface="Verdana"/>
              <a:ea typeface="Verdana"/>
              <a:cs typeface="Verdana"/>
              <a:sym typeface="Verdana"/>
            </a:endParaRPr>
          </a:p>
          <a:p>
            <a:pPr indent="0" lvl="0" marL="0" marR="0" rtl="0" algn="l">
              <a:spcBef>
                <a:spcPts val="0"/>
              </a:spcBef>
              <a:spcAft>
                <a:spcPts val="0"/>
              </a:spcAft>
              <a:buNone/>
            </a:pPr>
            <a:r>
              <a:rPr lang="es-ES" sz="1800">
                <a:solidFill>
                  <a:srgbClr val="3F3F3F"/>
                </a:solidFill>
                <a:latin typeface="Verdana"/>
                <a:ea typeface="Verdana"/>
                <a:cs typeface="Verdana"/>
                <a:sym typeface="Verdana"/>
              </a:rPr>
              <a:t>d) Se prohíbe </a:t>
            </a:r>
            <a:r>
              <a:rPr b="1" lang="es-ES" sz="1800">
                <a:solidFill>
                  <a:srgbClr val="3F3F3F"/>
                </a:solidFill>
                <a:latin typeface="Verdana"/>
                <a:ea typeface="Verdana"/>
                <a:cs typeface="Verdana"/>
                <a:sym typeface="Verdana"/>
              </a:rPr>
              <a:t>la importación de PCB o </a:t>
            </a:r>
            <a:r>
              <a:rPr lang="es-ES" sz="1800">
                <a:solidFill>
                  <a:srgbClr val="3F3F3F"/>
                </a:solidFill>
                <a:latin typeface="Verdana"/>
                <a:ea typeface="Verdana"/>
                <a:cs typeface="Verdana"/>
                <a:sym typeface="Verdana"/>
              </a:rPr>
              <a:t>de equipos que contengan PCB.</a:t>
            </a:r>
            <a:endParaRPr/>
          </a:p>
          <a:p>
            <a:pPr indent="0" lvl="0" marL="0" marR="0" rtl="0" algn="l">
              <a:spcBef>
                <a:spcPts val="0"/>
              </a:spcBef>
              <a:spcAft>
                <a:spcPts val="0"/>
              </a:spcAft>
              <a:buNone/>
            </a:pPr>
            <a:r>
              <a:t/>
            </a:r>
            <a:endParaRPr sz="1800">
              <a:solidFill>
                <a:srgbClr val="3F3F3F"/>
              </a:solidFill>
              <a:latin typeface="Verdana"/>
              <a:ea typeface="Verdana"/>
              <a:cs typeface="Verdana"/>
              <a:sym typeface="Verdana"/>
            </a:endParaRPr>
          </a:p>
          <a:p>
            <a:pPr indent="0" lvl="0" marL="0" marR="0" rtl="0" algn="l">
              <a:spcBef>
                <a:spcPts val="0"/>
              </a:spcBef>
              <a:spcAft>
                <a:spcPts val="0"/>
              </a:spcAft>
              <a:buNone/>
            </a:pPr>
            <a:r>
              <a:rPr lang="es-ES" sz="1800">
                <a:solidFill>
                  <a:srgbClr val="3F3F3F"/>
                </a:solidFill>
                <a:latin typeface="Verdana"/>
                <a:ea typeface="Verdana"/>
                <a:cs typeface="Verdana"/>
                <a:sym typeface="Verdana"/>
              </a:rPr>
              <a:t>e) Se prohíbe la </a:t>
            </a:r>
            <a:r>
              <a:rPr b="1" lang="es-ES" sz="1800">
                <a:solidFill>
                  <a:srgbClr val="3F3F3F"/>
                </a:solidFill>
                <a:latin typeface="Verdana"/>
                <a:ea typeface="Verdana"/>
                <a:cs typeface="Verdana"/>
                <a:sym typeface="Verdana"/>
              </a:rPr>
              <a:t>importación de desechos de PCB</a:t>
            </a:r>
            <a:r>
              <a:rPr lang="es-ES" sz="1800">
                <a:solidFill>
                  <a:srgbClr val="3F3F3F"/>
                </a:solidFill>
                <a:latin typeface="Verdana"/>
                <a:ea typeface="Verdana"/>
                <a:cs typeface="Verdana"/>
                <a:sym typeface="Verdana"/>
              </a:rPr>
              <a:t>.</a:t>
            </a:r>
            <a:endParaRPr/>
          </a:p>
          <a:p>
            <a:pPr indent="0" lvl="0" marL="0" marR="0" rtl="0" algn="l">
              <a:spcBef>
                <a:spcPts val="0"/>
              </a:spcBef>
              <a:spcAft>
                <a:spcPts val="0"/>
              </a:spcAft>
              <a:buNone/>
            </a:pPr>
            <a:r>
              <a:t/>
            </a:r>
            <a:endParaRPr sz="1800">
              <a:solidFill>
                <a:srgbClr val="3F3F3F"/>
              </a:solidFill>
              <a:latin typeface="Verdana"/>
              <a:ea typeface="Verdana"/>
              <a:cs typeface="Verdana"/>
              <a:sym typeface="Verdana"/>
            </a:endParaRPr>
          </a:p>
          <a:p>
            <a:pPr indent="0" lvl="0" marL="0" marR="0" rtl="0" algn="l">
              <a:spcBef>
                <a:spcPts val="0"/>
              </a:spcBef>
              <a:spcAft>
                <a:spcPts val="0"/>
              </a:spcAft>
              <a:buNone/>
            </a:pPr>
            <a:r>
              <a:rPr lang="es-ES" sz="1800">
                <a:solidFill>
                  <a:srgbClr val="3F3F3F"/>
                </a:solidFill>
                <a:latin typeface="Verdana"/>
                <a:ea typeface="Verdana"/>
                <a:cs typeface="Verdana"/>
                <a:sym typeface="Verdana"/>
              </a:rPr>
              <a:t>f) Se prohíbe </a:t>
            </a:r>
            <a:r>
              <a:rPr b="1" lang="es-ES" sz="1800">
                <a:solidFill>
                  <a:srgbClr val="3F3F3F"/>
                </a:solidFill>
                <a:latin typeface="Verdana"/>
                <a:ea typeface="Verdana"/>
                <a:cs typeface="Verdana"/>
                <a:sym typeface="Verdana"/>
              </a:rPr>
              <a:t>la exportación de PCB </a:t>
            </a:r>
            <a:r>
              <a:rPr lang="es-ES" sz="1800">
                <a:solidFill>
                  <a:srgbClr val="3F3F3F"/>
                </a:solidFill>
                <a:latin typeface="Verdana"/>
                <a:ea typeface="Verdana"/>
                <a:cs typeface="Verdana"/>
                <a:sym typeface="Verdana"/>
              </a:rPr>
              <a:t>o equipos que contenga PCB, con fines distintos de la gestión ambientalmente adecuada de desechos, para lo cual se deberá dar cumplimiento a los requisitos establecidos en el Convenio de Basilea.</a:t>
            </a:r>
            <a:endParaRPr/>
          </a:p>
        </p:txBody>
      </p:sp>
      <p:pic>
        <p:nvPicPr>
          <p:cNvPr id="507" name="Google Shape;507;p32"/>
          <p:cNvPicPr preferRelativeResize="0"/>
          <p:nvPr/>
        </p:nvPicPr>
        <p:blipFill rotWithShape="1">
          <a:blip r:embed="rId3">
            <a:alphaModFix/>
          </a:blip>
          <a:srcRect b="0" l="0" r="0" t="0"/>
          <a:stretch/>
        </p:blipFill>
        <p:spPr>
          <a:xfrm>
            <a:off x="4373141" y="1085865"/>
            <a:ext cx="627186" cy="62019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3"/>
          <p:cNvSpPr txBox="1"/>
          <p:nvPr/>
        </p:nvSpPr>
        <p:spPr>
          <a:xfrm>
            <a:off x="1019764" y="1085865"/>
            <a:ext cx="1047039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Prohibiciones</a:t>
            </a:r>
            <a:endParaRPr b="1" sz="3200">
              <a:solidFill>
                <a:srgbClr val="96BE53"/>
              </a:solidFill>
              <a:latin typeface="Verdana"/>
              <a:ea typeface="Verdana"/>
              <a:cs typeface="Verdana"/>
              <a:sym typeface="Verdana"/>
            </a:endParaRPr>
          </a:p>
        </p:txBody>
      </p:sp>
      <p:pic>
        <p:nvPicPr>
          <p:cNvPr id="513" name="Google Shape;513;p33"/>
          <p:cNvPicPr preferRelativeResize="0"/>
          <p:nvPr/>
        </p:nvPicPr>
        <p:blipFill rotWithShape="1">
          <a:blip r:embed="rId3">
            <a:alphaModFix/>
          </a:blip>
          <a:srcRect b="0" l="0" r="0" t="0"/>
          <a:stretch/>
        </p:blipFill>
        <p:spPr>
          <a:xfrm>
            <a:off x="4345149" y="1068156"/>
            <a:ext cx="627186" cy="620191"/>
          </a:xfrm>
          <a:prstGeom prst="rect">
            <a:avLst/>
          </a:prstGeom>
          <a:noFill/>
          <a:ln>
            <a:noFill/>
          </a:ln>
        </p:spPr>
      </p:pic>
      <p:sp>
        <p:nvSpPr>
          <p:cNvPr id="514" name="Google Shape;514;p33"/>
          <p:cNvSpPr/>
          <p:nvPr/>
        </p:nvSpPr>
        <p:spPr>
          <a:xfrm>
            <a:off x="1019764" y="1670640"/>
            <a:ext cx="9889957"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000">
                <a:solidFill>
                  <a:srgbClr val="3F3F3F"/>
                </a:solidFill>
                <a:latin typeface="Verdana"/>
                <a:ea typeface="Verdana"/>
                <a:cs typeface="Verdana"/>
                <a:sym typeface="Verdana"/>
              </a:rPr>
              <a:t>g) Queda </a:t>
            </a:r>
            <a:r>
              <a:rPr b="1" lang="es-ES" sz="2000">
                <a:solidFill>
                  <a:srgbClr val="3F3F3F"/>
                </a:solidFill>
                <a:latin typeface="Verdana"/>
                <a:ea typeface="Verdana"/>
                <a:cs typeface="Verdana"/>
                <a:sym typeface="Verdana"/>
              </a:rPr>
              <a:t>prohibida la dilución de aceites de concentraciones mayores a 50 ppm de PCB </a:t>
            </a:r>
            <a:r>
              <a:rPr lang="es-ES" sz="2000">
                <a:solidFill>
                  <a:srgbClr val="3F3F3F"/>
                </a:solidFill>
                <a:latin typeface="Verdana"/>
                <a:ea typeface="Verdana"/>
                <a:cs typeface="Verdana"/>
                <a:sym typeface="Verdana"/>
              </a:rPr>
              <a:t>en cualquier medio de dilución, a menos que esta sea parte de un procedimiento de tratamiento de descontaminación de un proyecto que cuente con la autorización ambiental pertinente.</a:t>
            </a:r>
            <a:endParaRPr/>
          </a:p>
          <a:p>
            <a:pPr indent="0" lvl="0" marL="0" marR="0" rtl="0" algn="l">
              <a:spcBef>
                <a:spcPts val="0"/>
              </a:spcBef>
              <a:spcAft>
                <a:spcPts val="0"/>
              </a:spcAft>
              <a:buNone/>
            </a:pPr>
            <a:r>
              <a:t/>
            </a:r>
            <a:endParaRPr sz="2000">
              <a:solidFill>
                <a:srgbClr val="3F3F3F"/>
              </a:solidFill>
              <a:latin typeface="Verdana"/>
              <a:ea typeface="Verdana"/>
              <a:cs typeface="Verdana"/>
              <a:sym typeface="Verdana"/>
            </a:endParaRPr>
          </a:p>
          <a:p>
            <a:pPr indent="0" lvl="0" marL="0" marR="0" rtl="0" algn="l">
              <a:spcBef>
                <a:spcPts val="0"/>
              </a:spcBef>
              <a:spcAft>
                <a:spcPts val="0"/>
              </a:spcAft>
              <a:buNone/>
            </a:pPr>
            <a:r>
              <a:rPr lang="es-ES" sz="2000">
                <a:solidFill>
                  <a:srgbClr val="3F3F3F"/>
                </a:solidFill>
                <a:latin typeface="Verdana"/>
                <a:ea typeface="Verdana"/>
                <a:cs typeface="Verdana"/>
                <a:sym typeface="Verdana"/>
              </a:rPr>
              <a:t>h) Queda prohibido </a:t>
            </a:r>
            <a:r>
              <a:rPr b="1" lang="es-ES" sz="2000">
                <a:solidFill>
                  <a:srgbClr val="3F3F3F"/>
                </a:solidFill>
                <a:latin typeface="Verdana"/>
                <a:ea typeface="Verdana"/>
                <a:cs typeface="Verdana"/>
                <a:sym typeface="Verdana"/>
              </a:rPr>
              <a:t>completar el nivel de los equipos que contienen PCB utilizando aceites contaminados con PCB</a:t>
            </a:r>
            <a:r>
              <a:rPr lang="es-ES" sz="2000">
                <a:solidFill>
                  <a:srgbClr val="3F3F3F"/>
                </a:solidFill>
                <a:latin typeface="Verdana"/>
                <a:ea typeface="Verdana"/>
                <a:cs typeface="Verdana"/>
                <a:sym typeface="Verdana"/>
              </a:rPr>
              <a:t>, así como rellenar un equipo, situado cerca de otros aparatos que contengan PCB, con un líquido de sustitución que tenga un punto de inflamación inferior a 300 grados centígrados.</a:t>
            </a:r>
            <a:endParaRPr/>
          </a:p>
          <a:p>
            <a:pPr indent="0" lvl="0" marL="0" marR="0" rtl="0" algn="l">
              <a:spcBef>
                <a:spcPts val="0"/>
              </a:spcBef>
              <a:spcAft>
                <a:spcPts val="0"/>
              </a:spcAft>
              <a:buNone/>
            </a:pPr>
            <a:r>
              <a:t/>
            </a:r>
            <a:endParaRPr sz="2000">
              <a:solidFill>
                <a:srgbClr val="3F3F3F"/>
              </a:solidFill>
              <a:latin typeface="Verdana"/>
              <a:ea typeface="Verdana"/>
              <a:cs typeface="Verdana"/>
              <a:sym typeface="Verdana"/>
            </a:endParaRPr>
          </a:p>
          <a:p>
            <a:pPr indent="0" lvl="0" marL="0" marR="0" rtl="0" algn="l">
              <a:spcBef>
                <a:spcPts val="0"/>
              </a:spcBef>
              <a:spcAft>
                <a:spcPts val="0"/>
              </a:spcAft>
              <a:buNone/>
            </a:pPr>
            <a:r>
              <a:rPr lang="es-ES" sz="2000">
                <a:solidFill>
                  <a:srgbClr val="3F3F3F"/>
                </a:solidFill>
                <a:latin typeface="Verdana"/>
                <a:ea typeface="Verdana"/>
                <a:cs typeface="Verdana"/>
                <a:sym typeface="Verdana"/>
              </a:rPr>
              <a:t>i) &lt;Literal adicionado por el artículo 10 de la Resolución 1741 de 2016. El nuevo texto es el siguiente:&gt; </a:t>
            </a:r>
            <a:r>
              <a:rPr b="1" lang="es-ES" sz="2000">
                <a:solidFill>
                  <a:srgbClr val="3F3F3F"/>
                </a:solidFill>
                <a:latin typeface="Verdana"/>
                <a:ea typeface="Verdana"/>
                <a:cs typeface="Verdana"/>
                <a:sym typeface="Verdana"/>
              </a:rPr>
              <a:t>Se prohíbe el desarrollo de actividades de rellenado de equipos desechados, equipos en uso y en desuso clasificados en los Grupos 1 y 2, así como de transformadores con capacidad inferior a 500 kVA</a:t>
            </a:r>
            <a:r>
              <a:rPr lang="es-ES" sz="2000">
                <a:solidFill>
                  <a:srgbClr val="3F3F3F"/>
                </a:solidFill>
                <a:latin typeface="Verdana"/>
                <a:ea typeface="Verdana"/>
                <a:cs typeface="Verdana"/>
                <a:sym typeface="Verdana"/>
              </a:rPr>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4"/>
          <p:cNvSpPr txBox="1"/>
          <p:nvPr/>
        </p:nvSpPr>
        <p:spPr>
          <a:xfrm>
            <a:off x="410319" y="1670640"/>
            <a:ext cx="1137136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000">
                <a:solidFill>
                  <a:srgbClr val="3F3F3F"/>
                </a:solidFill>
                <a:latin typeface="Verdana"/>
                <a:ea typeface="Verdana"/>
                <a:cs typeface="Verdana"/>
                <a:sym typeface="Verdana"/>
              </a:rPr>
              <a:t>Los invitamos a visitar nuestro micrositio sobre PCB a través del siente link:https://quimicos.minambiente.gov.co/cop-pcb/</a:t>
            </a:r>
            <a:endParaRPr/>
          </a:p>
        </p:txBody>
      </p:sp>
      <p:sp>
        <p:nvSpPr>
          <p:cNvPr id="520" name="Google Shape;520;p34"/>
          <p:cNvSpPr txBox="1"/>
          <p:nvPr/>
        </p:nvSpPr>
        <p:spPr>
          <a:xfrm>
            <a:off x="1019764" y="1085865"/>
            <a:ext cx="1047039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Micrositio PCB Minambiente</a:t>
            </a:r>
            <a:endParaRPr b="1" sz="3200">
              <a:solidFill>
                <a:srgbClr val="96BE53"/>
              </a:solidFill>
              <a:latin typeface="Verdana"/>
              <a:ea typeface="Verdana"/>
              <a:cs typeface="Verdana"/>
              <a:sym typeface="Verdana"/>
            </a:endParaRPr>
          </a:p>
        </p:txBody>
      </p:sp>
      <p:pic>
        <p:nvPicPr>
          <p:cNvPr id="521" name="Google Shape;521;p34"/>
          <p:cNvPicPr preferRelativeResize="0"/>
          <p:nvPr/>
        </p:nvPicPr>
        <p:blipFill rotWithShape="1">
          <a:blip r:embed="rId3">
            <a:alphaModFix/>
          </a:blip>
          <a:srcRect b="0" l="7479" r="0" t="4945"/>
          <a:stretch/>
        </p:blipFill>
        <p:spPr>
          <a:xfrm>
            <a:off x="1922248" y="2578552"/>
            <a:ext cx="3667710" cy="1800000"/>
          </a:xfrm>
          <a:prstGeom prst="rect">
            <a:avLst/>
          </a:prstGeom>
          <a:noFill/>
          <a:ln>
            <a:noFill/>
          </a:ln>
        </p:spPr>
      </p:pic>
      <p:pic>
        <p:nvPicPr>
          <p:cNvPr id="522" name="Google Shape;522;p34"/>
          <p:cNvPicPr preferRelativeResize="0"/>
          <p:nvPr/>
        </p:nvPicPr>
        <p:blipFill rotWithShape="1">
          <a:blip r:embed="rId4">
            <a:alphaModFix/>
          </a:blip>
          <a:srcRect b="0" l="0" r="0" t="0"/>
          <a:stretch/>
        </p:blipFill>
        <p:spPr>
          <a:xfrm>
            <a:off x="6466200" y="2503315"/>
            <a:ext cx="4781776" cy="1800000"/>
          </a:xfrm>
          <a:prstGeom prst="rect">
            <a:avLst/>
          </a:prstGeom>
          <a:noFill/>
          <a:ln>
            <a:noFill/>
          </a:ln>
        </p:spPr>
      </p:pic>
      <p:pic>
        <p:nvPicPr>
          <p:cNvPr id="523" name="Google Shape;523;p34"/>
          <p:cNvPicPr preferRelativeResize="0"/>
          <p:nvPr/>
        </p:nvPicPr>
        <p:blipFill rotWithShape="1">
          <a:blip r:embed="rId5">
            <a:alphaModFix/>
          </a:blip>
          <a:srcRect b="0" l="0" r="0" t="0"/>
          <a:stretch/>
        </p:blipFill>
        <p:spPr>
          <a:xfrm>
            <a:off x="500854" y="4453789"/>
            <a:ext cx="6309747" cy="1800000"/>
          </a:xfrm>
          <a:prstGeom prst="rect">
            <a:avLst/>
          </a:prstGeom>
          <a:noFill/>
          <a:ln>
            <a:noFill/>
          </a:ln>
        </p:spPr>
      </p:pic>
      <p:pic>
        <p:nvPicPr>
          <p:cNvPr id="524" name="Google Shape;524;p34"/>
          <p:cNvPicPr preferRelativeResize="0"/>
          <p:nvPr/>
        </p:nvPicPr>
        <p:blipFill rotWithShape="1">
          <a:blip r:embed="rId6">
            <a:alphaModFix/>
          </a:blip>
          <a:srcRect b="0" l="0" r="0" t="0"/>
          <a:stretch/>
        </p:blipFill>
        <p:spPr>
          <a:xfrm>
            <a:off x="7052743" y="4479475"/>
            <a:ext cx="3816949" cy="180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35"/>
          <p:cNvPicPr preferRelativeResize="0"/>
          <p:nvPr/>
        </p:nvPicPr>
        <p:blipFill rotWithShape="1">
          <a:blip r:embed="rId3">
            <a:alphaModFix/>
          </a:blip>
          <a:srcRect b="0" l="0" r="0" t="0"/>
          <a:stretch/>
        </p:blipFill>
        <p:spPr>
          <a:xfrm>
            <a:off x="1474785" y="2457581"/>
            <a:ext cx="3618509" cy="2789794"/>
          </a:xfrm>
          <a:prstGeom prst="rect">
            <a:avLst/>
          </a:prstGeom>
          <a:noFill/>
          <a:ln>
            <a:noFill/>
          </a:ln>
        </p:spPr>
      </p:pic>
      <p:sp>
        <p:nvSpPr>
          <p:cNvPr id="530" name="Google Shape;530;p35"/>
          <p:cNvSpPr txBox="1"/>
          <p:nvPr/>
        </p:nvSpPr>
        <p:spPr>
          <a:xfrm>
            <a:off x="410319" y="1670640"/>
            <a:ext cx="1137136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000">
                <a:solidFill>
                  <a:srgbClr val="3F3F3F"/>
                </a:solidFill>
                <a:latin typeface="Verdana"/>
                <a:ea typeface="Verdana"/>
                <a:cs typeface="Verdana"/>
                <a:sym typeface="Verdana"/>
              </a:rPr>
              <a:t>Los invitamos a participar y desarrollar el curso certificado en la escuela virtual de MINAMBIENTE “Gestión Ambiental Integral de los Bifenilos Policlorados -2024 -PCB”</a:t>
            </a:r>
            <a:endParaRPr/>
          </a:p>
          <a:p>
            <a:pPr indent="0" lvl="0" marL="0" marR="0" rtl="0" algn="l">
              <a:spcBef>
                <a:spcPts val="0"/>
              </a:spcBef>
              <a:spcAft>
                <a:spcPts val="0"/>
              </a:spcAft>
              <a:buNone/>
            </a:pPr>
            <a:r>
              <a:t/>
            </a:r>
            <a:endParaRPr sz="2000">
              <a:solidFill>
                <a:srgbClr val="3F3F3F"/>
              </a:solidFill>
              <a:latin typeface="Verdana"/>
              <a:ea typeface="Verdana"/>
              <a:cs typeface="Verdana"/>
              <a:sym typeface="Verdana"/>
            </a:endParaRPr>
          </a:p>
        </p:txBody>
      </p:sp>
      <p:pic>
        <p:nvPicPr>
          <p:cNvPr descr="Código QR&#10;&#10;El contenido generado por IA puede ser incorrecto." id="531" name="Google Shape;531;p35"/>
          <p:cNvPicPr preferRelativeResize="0"/>
          <p:nvPr/>
        </p:nvPicPr>
        <p:blipFill rotWithShape="1">
          <a:blip r:embed="rId4">
            <a:alphaModFix/>
          </a:blip>
          <a:srcRect b="0" l="0" r="0" t="0"/>
          <a:stretch/>
        </p:blipFill>
        <p:spPr>
          <a:xfrm>
            <a:off x="9372896" y="2647407"/>
            <a:ext cx="2332289" cy="2332289"/>
          </a:xfrm>
          <a:prstGeom prst="rect">
            <a:avLst/>
          </a:prstGeom>
          <a:noFill/>
          <a:ln>
            <a:noFill/>
          </a:ln>
        </p:spPr>
      </p:pic>
      <p:pic>
        <p:nvPicPr>
          <p:cNvPr descr="Interfaz de usuario gráfica, Texto, Aplicación&#10;&#10;El contenido generado por IA puede ser incorrecto." id="532" name="Google Shape;532;p35"/>
          <p:cNvPicPr preferRelativeResize="0"/>
          <p:nvPr/>
        </p:nvPicPr>
        <p:blipFill rotWithShape="1">
          <a:blip r:embed="rId5">
            <a:alphaModFix/>
          </a:blip>
          <a:srcRect b="0" l="0" r="0" t="0"/>
          <a:stretch/>
        </p:blipFill>
        <p:spPr>
          <a:xfrm>
            <a:off x="5753575" y="2479345"/>
            <a:ext cx="3542827" cy="2736181"/>
          </a:xfrm>
          <a:prstGeom prst="rect">
            <a:avLst/>
          </a:prstGeom>
          <a:noFill/>
          <a:ln>
            <a:noFill/>
          </a:ln>
        </p:spPr>
      </p:pic>
      <p:sp>
        <p:nvSpPr>
          <p:cNvPr id="533" name="Google Shape;533;p35"/>
          <p:cNvSpPr/>
          <p:nvPr/>
        </p:nvSpPr>
        <p:spPr>
          <a:xfrm>
            <a:off x="7036937" y="3661466"/>
            <a:ext cx="965675" cy="85455"/>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534" name="Google Shape;534;p35"/>
          <p:cNvSpPr/>
          <p:nvPr/>
        </p:nvSpPr>
        <p:spPr>
          <a:xfrm>
            <a:off x="6836635" y="3335338"/>
            <a:ext cx="1384419" cy="159670"/>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535" name="Google Shape;535;p35"/>
          <p:cNvSpPr/>
          <p:nvPr/>
        </p:nvSpPr>
        <p:spPr>
          <a:xfrm>
            <a:off x="5104422" y="3531696"/>
            <a:ext cx="620643" cy="631481"/>
          </a:xfrm>
          <a:prstGeom prst="rightArrow">
            <a:avLst>
              <a:gd fmla="val 50000" name="adj1"/>
              <a:gd fmla="val 50000" name="adj2"/>
            </a:avLst>
          </a:prstGeom>
          <a:solidFill>
            <a:schemeClr val="accent6"/>
          </a:solidFill>
          <a:ln cap="flat" cmpd="sng" w="12700">
            <a:solidFill>
              <a:srgbClr val="2F49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536" name="Google Shape;536;p35"/>
          <p:cNvSpPr txBox="1"/>
          <p:nvPr/>
        </p:nvSpPr>
        <p:spPr>
          <a:xfrm>
            <a:off x="1019764" y="1085865"/>
            <a:ext cx="1047039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rgbClr val="96BE53"/>
                </a:solidFill>
                <a:latin typeface="Verdana"/>
                <a:ea typeface="Verdana"/>
                <a:cs typeface="Verdana"/>
                <a:sym typeface="Verdana"/>
              </a:rPr>
              <a:t>Curso sobre la gestión de PCB</a:t>
            </a:r>
            <a:endParaRPr b="1" sz="3200">
              <a:solidFill>
                <a:srgbClr val="96BE53"/>
              </a:solidFill>
              <a:latin typeface="Verdana"/>
              <a:ea typeface="Verdana"/>
              <a:cs typeface="Verdana"/>
              <a:sym typeface="Verdana"/>
            </a:endParaRPr>
          </a:p>
        </p:txBody>
      </p:sp>
      <p:sp>
        <p:nvSpPr>
          <p:cNvPr id="537" name="Google Shape;537;p35"/>
          <p:cNvSpPr txBox="1"/>
          <p:nvPr/>
        </p:nvSpPr>
        <p:spPr>
          <a:xfrm>
            <a:off x="410319" y="5193762"/>
            <a:ext cx="1137136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El cual se puede encontrar en la Escuela de formación virtual del Ministerio de Ambiente y desarrollo sostenible el cual se puede encontrar en el siguiente link: https://aulamads.minambiente.gov.co/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6"/>
          <p:cNvSpPr txBox="1"/>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Helvetica Neue"/>
              <a:buNone/>
            </a:pPr>
            <a:r>
              <a:rPr lang="es-ES" sz="6000">
                <a:solidFill>
                  <a:schemeClr val="dk1"/>
                </a:solidFill>
                <a:latin typeface="Helvetica Neue"/>
                <a:ea typeface="Helvetica Neue"/>
                <a:cs typeface="Helvetica Neue"/>
                <a:sym typeface="Helvetica Neue"/>
              </a:rPr>
              <a:t>Haga clic para modificar el estilo de título del patrón</a:t>
            </a:r>
            <a:endParaRPr sz="6000">
              <a:solidFill>
                <a:schemeClr val="dk1"/>
              </a:solidFill>
              <a:latin typeface="Helvetica Neue"/>
              <a:ea typeface="Helvetica Neue"/>
              <a:cs typeface="Helvetica Neue"/>
              <a:sym typeface="Helvetica Neue"/>
            </a:endParaRPr>
          </a:p>
        </p:txBody>
      </p:sp>
      <p:sp>
        <p:nvSpPr>
          <p:cNvPr id="543" name="Google Shape;543;p36"/>
          <p:cNvSpPr txBox="1"/>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Helvetica Neue"/>
                <a:ea typeface="Helvetica Neue"/>
                <a:cs typeface="Helvetica Neue"/>
                <a:sym typeface="Helvetica Neue"/>
              </a:rPr>
              <a:t>Haga clic para modificar el estilo de subtítulo del patrón</a:t>
            </a:r>
            <a:endParaRPr sz="2400">
              <a:solidFill>
                <a:schemeClr val="dk1"/>
              </a:solidFill>
              <a:latin typeface="Helvetica Neue"/>
              <a:ea typeface="Helvetica Neue"/>
              <a:cs typeface="Helvetica Neue"/>
              <a:sym typeface="Helvetica Neue"/>
            </a:endParaRPr>
          </a:p>
        </p:txBody>
      </p:sp>
      <p:sp>
        <p:nvSpPr>
          <p:cNvPr id="544" name="Google Shape;54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23/04/2025</a:t>
            </a:r>
            <a:endParaRPr/>
          </a:p>
        </p:txBody>
      </p:sp>
      <p:sp>
        <p:nvSpPr>
          <p:cNvPr id="545" name="Google Shape;54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46" name="Google Shape;54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547" name="Google Shape;547;p36"/>
          <p:cNvSpPr txBox="1"/>
          <p:nvPr/>
        </p:nvSpPr>
        <p:spPr>
          <a:xfrm>
            <a:off x="1524000" y="1122363"/>
            <a:ext cx="9144000" cy="23876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6000"/>
              <a:buFont typeface="Verdana"/>
              <a:buNone/>
            </a:pPr>
            <a:r>
              <a:rPr lang="es-ES" sz="6000">
                <a:solidFill>
                  <a:schemeClr val="dk1"/>
                </a:solidFill>
                <a:latin typeface="Verdana"/>
                <a:ea typeface="Verdana"/>
                <a:cs typeface="Verdana"/>
                <a:sym typeface="Verdana"/>
              </a:rPr>
              <a:t>Haga clic para modificar el estilo de título del patrón</a:t>
            </a:r>
            <a:endParaRPr sz="6000">
              <a:solidFill>
                <a:schemeClr val="dk1"/>
              </a:solidFill>
              <a:latin typeface="Verdana"/>
              <a:ea typeface="Verdana"/>
              <a:cs typeface="Verdana"/>
              <a:sym typeface="Verdana"/>
            </a:endParaRPr>
          </a:p>
        </p:txBody>
      </p:sp>
      <p:sp>
        <p:nvSpPr>
          <p:cNvPr id="548" name="Google Shape;548;p36"/>
          <p:cNvSpPr txBox="1"/>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Verdana"/>
                <a:ea typeface="Verdana"/>
                <a:cs typeface="Verdana"/>
                <a:sym typeface="Verdana"/>
              </a:rPr>
              <a:t>Haga clic para modificar el estilo de subtítulo del patrón</a:t>
            </a:r>
            <a:endParaRPr sz="2400">
              <a:solidFill>
                <a:schemeClr val="dk1"/>
              </a:solidFill>
              <a:latin typeface="Verdana"/>
              <a:ea typeface="Verdana"/>
              <a:cs typeface="Verdana"/>
              <a:sym typeface="Verdana"/>
            </a:endParaRPr>
          </a:p>
        </p:txBody>
      </p:sp>
      <p:sp>
        <p:nvSpPr>
          <p:cNvPr id="549" name="Google Shape;549;p36"/>
          <p:cNvSpPr txBox="1"/>
          <p:nvPr/>
        </p:nvSpPr>
        <p:spPr>
          <a:xfrm>
            <a:off x="11098741" y="6385776"/>
            <a:ext cx="493867" cy="33575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s-ES" sz="1200">
                <a:solidFill>
                  <a:srgbClr val="888888"/>
                </a:solidFill>
                <a:latin typeface="Verdana"/>
                <a:ea typeface="Verdana"/>
                <a:cs typeface="Verdana"/>
                <a:sym typeface="Verdana"/>
              </a:rPr>
              <a:t>‹#›</a:t>
            </a:fld>
            <a:endParaRPr sz="1200">
              <a:solidFill>
                <a:srgbClr val="888888"/>
              </a:solidFill>
              <a:latin typeface="Verdana"/>
              <a:ea typeface="Verdana"/>
              <a:cs typeface="Verdana"/>
              <a:sym typeface="Verdana"/>
            </a:endParaRPr>
          </a:p>
        </p:txBody>
      </p:sp>
      <p:sp>
        <p:nvSpPr>
          <p:cNvPr id="550" name="Google Shape;550;p36"/>
          <p:cNvSpPr/>
          <p:nvPr/>
        </p:nvSpPr>
        <p:spPr>
          <a:xfrm>
            <a:off x="0" y="819254"/>
            <a:ext cx="12192000" cy="5043162"/>
          </a:xfrm>
          <a:prstGeom prst="rect">
            <a:avLst/>
          </a:prstGeom>
          <a:solidFill>
            <a:srgbClr val="93BB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600">
                <a:solidFill>
                  <a:schemeClr val="lt1"/>
                </a:solidFill>
                <a:latin typeface="Verdana"/>
                <a:ea typeface="Verdana"/>
                <a:cs typeface="Verdana"/>
                <a:sym typeface="Verdana"/>
              </a:rPr>
              <a:t>Gracias</a:t>
            </a:r>
            <a:endParaRPr b="1" sz="3600">
              <a:solidFill>
                <a:schemeClr val="lt1"/>
              </a:solidFill>
              <a:latin typeface="Verdana"/>
              <a:ea typeface="Verdana"/>
              <a:cs typeface="Verdana"/>
              <a:sym typeface="Verdana"/>
            </a:endParaRPr>
          </a:p>
        </p:txBody>
      </p:sp>
      <p:sp>
        <p:nvSpPr>
          <p:cNvPr id="551" name="Google Shape;551;p36"/>
          <p:cNvSpPr txBox="1"/>
          <p:nvPr/>
        </p:nvSpPr>
        <p:spPr>
          <a:xfrm>
            <a:off x="419310" y="3429000"/>
            <a:ext cx="9144000" cy="2387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1800"/>
              <a:buFont typeface="Verdana"/>
              <a:buNone/>
            </a:pPr>
            <a:r>
              <a:rPr b="1" lang="es-ES" sz="1800">
                <a:solidFill>
                  <a:schemeClr val="lt1"/>
                </a:solidFill>
                <a:latin typeface="Verdana"/>
                <a:ea typeface="Verdana"/>
                <a:cs typeface="Verdana"/>
                <a:sym typeface="Verdana"/>
              </a:rPr>
              <a:t>Jonathan Alexander Romero Coca</a:t>
            </a:r>
            <a:endParaRPr/>
          </a:p>
          <a:p>
            <a:pPr indent="0" lvl="0" marL="0" marR="0" rtl="0" algn="l">
              <a:lnSpc>
                <a:spcPct val="90000"/>
              </a:lnSpc>
              <a:spcBef>
                <a:spcPts val="0"/>
              </a:spcBef>
              <a:spcAft>
                <a:spcPts val="0"/>
              </a:spcAft>
              <a:buClr>
                <a:schemeClr val="lt1"/>
              </a:buClr>
              <a:buSzPts val="1800"/>
              <a:buFont typeface="Verdana"/>
              <a:buNone/>
            </a:pPr>
            <a:r>
              <a:rPr b="1" lang="es-ES" sz="1800">
                <a:solidFill>
                  <a:schemeClr val="lt1"/>
                </a:solidFill>
                <a:latin typeface="Verdana"/>
                <a:ea typeface="Verdana"/>
                <a:cs typeface="Verdana"/>
                <a:sym typeface="Verdana"/>
              </a:rPr>
              <a:t>jaromero@minambiente.gov.co</a:t>
            </a:r>
            <a:br>
              <a:rPr b="1" lang="es-ES" sz="1800">
                <a:solidFill>
                  <a:schemeClr val="lt1"/>
                </a:solidFill>
                <a:latin typeface="Verdana"/>
                <a:ea typeface="Verdana"/>
                <a:cs typeface="Verdana"/>
                <a:sym typeface="Verdana"/>
              </a:rPr>
            </a:br>
            <a:endParaRPr b="1" sz="1800">
              <a:solidFill>
                <a:schemeClr val="lt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4"/>
          <p:cNvSpPr txBox="1"/>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Verdana"/>
              <a:buNone/>
            </a:pPr>
            <a:r>
              <a:rPr lang="es-ES" sz="6000">
                <a:solidFill>
                  <a:schemeClr val="dk1"/>
                </a:solidFill>
                <a:latin typeface="Verdana"/>
                <a:ea typeface="Verdana"/>
                <a:cs typeface="Verdana"/>
                <a:sym typeface="Verdana"/>
              </a:rPr>
              <a:t>Haga clic para modificar el estilo de título del patrón</a:t>
            </a:r>
            <a:endParaRPr sz="6000">
              <a:solidFill>
                <a:schemeClr val="dk1"/>
              </a:solidFill>
              <a:latin typeface="Verdana"/>
              <a:ea typeface="Verdana"/>
              <a:cs typeface="Verdana"/>
              <a:sym typeface="Verdana"/>
            </a:endParaRPr>
          </a:p>
        </p:txBody>
      </p:sp>
      <p:sp>
        <p:nvSpPr>
          <p:cNvPr id="145" name="Google Shape;145;p4"/>
          <p:cNvSpPr txBox="1"/>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Verdana"/>
                <a:ea typeface="Verdana"/>
                <a:cs typeface="Verdana"/>
                <a:sym typeface="Verdana"/>
              </a:rPr>
              <a:t>Haga clic para modificar el estilo de subtítulo del patrón</a:t>
            </a:r>
            <a:endParaRPr sz="2400">
              <a:solidFill>
                <a:schemeClr val="dk1"/>
              </a:solidFill>
              <a:latin typeface="Verdana"/>
              <a:ea typeface="Verdana"/>
              <a:cs typeface="Verdana"/>
              <a:sym typeface="Verdana"/>
            </a:endParaRPr>
          </a:p>
        </p:txBody>
      </p:sp>
      <p:sp>
        <p:nvSpPr>
          <p:cNvPr id="146" name="Google Shape;14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latin typeface="Verdana"/>
                <a:ea typeface="Verdana"/>
                <a:cs typeface="Verdana"/>
                <a:sym typeface="Verdana"/>
              </a:rPr>
              <a:t>23/04/2025</a:t>
            </a:r>
            <a:endParaRPr>
              <a:latin typeface="Verdana"/>
              <a:ea typeface="Verdana"/>
              <a:cs typeface="Verdana"/>
              <a:sym typeface="Verdana"/>
            </a:endParaRPr>
          </a:p>
        </p:txBody>
      </p:sp>
      <p:sp>
        <p:nvSpPr>
          <p:cNvPr id="147" name="Google Shape;14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Verdana"/>
              <a:ea typeface="Verdana"/>
              <a:cs typeface="Verdana"/>
              <a:sym typeface="Verdana"/>
            </a:endParaRPr>
          </a:p>
        </p:txBody>
      </p:sp>
      <p:sp>
        <p:nvSpPr>
          <p:cNvPr id="148" name="Google Shape;14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latin typeface="Verdana"/>
                <a:ea typeface="Verdana"/>
                <a:cs typeface="Verdana"/>
                <a:sym typeface="Verdana"/>
              </a:rPr>
              <a:t>‹#›</a:t>
            </a:fld>
            <a:endParaRPr>
              <a:latin typeface="Verdana"/>
              <a:ea typeface="Verdana"/>
              <a:cs typeface="Verdana"/>
              <a:sym typeface="Verdana"/>
            </a:endParaRPr>
          </a:p>
        </p:txBody>
      </p:sp>
      <p:sp>
        <p:nvSpPr>
          <p:cNvPr id="149" name="Google Shape;149;p4"/>
          <p:cNvSpPr txBox="1"/>
          <p:nvPr/>
        </p:nvSpPr>
        <p:spPr>
          <a:xfrm>
            <a:off x="1524000" y="1122363"/>
            <a:ext cx="9144000" cy="2387600"/>
          </a:xfrm>
          <a:prstGeom prst="rect">
            <a:avLst/>
          </a:prstGeom>
          <a:noFill/>
          <a:ln>
            <a:noFill/>
          </a:ln>
        </p:spPr>
        <p:txBody>
          <a:bodyPr anchorCtr="0" anchor="b"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6000"/>
              <a:buFont typeface="Verdana"/>
              <a:buNone/>
            </a:pPr>
            <a:r>
              <a:rPr lang="es-ES" sz="6000">
                <a:solidFill>
                  <a:schemeClr val="dk1"/>
                </a:solidFill>
                <a:latin typeface="Verdana"/>
                <a:ea typeface="Verdana"/>
                <a:cs typeface="Verdana"/>
                <a:sym typeface="Verdana"/>
              </a:rPr>
              <a:t>Haga clic para modificar el estilo de título del patrón</a:t>
            </a:r>
            <a:endParaRPr sz="6000">
              <a:solidFill>
                <a:schemeClr val="dk1"/>
              </a:solidFill>
              <a:latin typeface="Verdana"/>
              <a:ea typeface="Verdana"/>
              <a:cs typeface="Verdana"/>
              <a:sym typeface="Verdana"/>
            </a:endParaRPr>
          </a:p>
        </p:txBody>
      </p:sp>
      <p:sp>
        <p:nvSpPr>
          <p:cNvPr id="150" name="Google Shape;150;p4"/>
          <p:cNvSpPr txBox="1"/>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lang="es-ES" sz="2400">
                <a:solidFill>
                  <a:schemeClr val="dk1"/>
                </a:solidFill>
                <a:latin typeface="Verdana"/>
                <a:ea typeface="Verdana"/>
                <a:cs typeface="Verdana"/>
                <a:sym typeface="Verdana"/>
              </a:rPr>
              <a:t>Haga clic para modificar el estilo de subtítulo del patrón</a:t>
            </a:r>
            <a:endParaRPr sz="2400">
              <a:solidFill>
                <a:schemeClr val="dk1"/>
              </a:solidFill>
              <a:latin typeface="Verdana"/>
              <a:ea typeface="Verdana"/>
              <a:cs typeface="Verdana"/>
              <a:sym typeface="Verdana"/>
            </a:endParaRPr>
          </a:p>
        </p:txBody>
      </p:sp>
      <p:sp>
        <p:nvSpPr>
          <p:cNvPr id="151" name="Google Shape;151;p4"/>
          <p:cNvSpPr txBox="1"/>
          <p:nvPr/>
        </p:nvSpPr>
        <p:spPr>
          <a:xfrm>
            <a:off x="11098741" y="6385776"/>
            <a:ext cx="493867" cy="33575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s-ES" sz="1200">
                <a:solidFill>
                  <a:srgbClr val="888888"/>
                </a:solidFill>
                <a:latin typeface="Verdana"/>
                <a:ea typeface="Verdana"/>
                <a:cs typeface="Verdana"/>
                <a:sym typeface="Verdana"/>
              </a:rPr>
              <a:t>‹#›</a:t>
            </a:fld>
            <a:endParaRPr sz="1200">
              <a:solidFill>
                <a:srgbClr val="888888"/>
              </a:solidFill>
              <a:latin typeface="Verdana"/>
              <a:ea typeface="Verdana"/>
              <a:cs typeface="Verdana"/>
              <a:sym typeface="Verdana"/>
            </a:endParaRPr>
          </a:p>
        </p:txBody>
      </p:sp>
      <p:sp>
        <p:nvSpPr>
          <p:cNvPr id="152" name="Google Shape;152;p4"/>
          <p:cNvSpPr/>
          <p:nvPr/>
        </p:nvSpPr>
        <p:spPr>
          <a:xfrm>
            <a:off x="0" y="819254"/>
            <a:ext cx="12192000" cy="5043162"/>
          </a:xfrm>
          <a:prstGeom prst="rect">
            <a:avLst/>
          </a:prstGeom>
          <a:solidFill>
            <a:srgbClr val="93BB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600">
                <a:solidFill>
                  <a:schemeClr val="lt1"/>
                </a:solidFill>
                <a:latin typeface="Verdana"/>
                <a:ea typeface="Verdana"/>
                <a:cs typeface="Verdana"/>
                <a:sym typeface="Verdana"/>
              </a:rPr>
              <a:t>Marco conceptual de los PCB</a:t>
            </a:r>
            <a:br>
              <a:rPr b="1" lang="es-ES" sz="3600">
                <a:solidFill>
                  <a:schemeClr val="lt1"/>
                </a:solidFill>
                <a:latin typeface="Verdana"/>
                <a:ea typeface="Verdana"/>
                <a:cs typeface="Verdana"/>
                <a:sym typeface="Verdana"/>
              </a:rPr>
            </a:br>
            <a:r>
              <a:rPr b="1" lang="es-ES" sz="3600">
                <a:solidFill>
                  <a:schemeClr val="lt1"/>
                </a:solidFill>
                <a:latin typeface="Verdana"/>
                <a:ea typeface="Verdana"/>
                <a:cs typeface="Verdana"/>
                <a:sym typeface="Verdana"/>
              </a:rPr>
              <a:t>BIFENILOS POLICLORADOS</a:t>
            </a:r>
            <a:endParaRPr b="1" sz="3600">
              <a:solidFill>
                <a:schemeClr val="lt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txBox="1"/>
          <p:nvPr>
            <p:ph type="title"/>
          </p:nvPr>
        </p:nvSpPr>
        <p:spPr>
          <a:xfrm>
            <a:off x="1008000" y="684000"/>
            <a:ext cx="4240415" cy="7090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DC657"/>
              </a:buClr>
              <a:buSzPts val="2800"/>
              <a:buFont typeface="Verdana"/>
              <a:buNone/>
            </a:pPr>
            <a:r>
              <a:rPr b="1" lang="es-ES" sz="2800">
                <a:solidFill>
                  <a:srgbClr val="9DC657"/>
                </a:solidFill>
                <a:latin typeface="Verdana"/>
                <a:ea typeface="Verdana"/>
                <a:cs typeface="Verdana"/>
                <a:sym typeface="Verdana"/>
              </a:rPr>
              <a:t>¿Qué son los PCB?</a:t>
            </a:r>
            <a:endParaRPr b="1" sz="2800">
              <a:solidFill>
                <a:srgbClr val="9DC657"/>
              </a:solidFill>
              <a:latin typeface="Verdana"/>
              <a:ea typeface="Verdana"/>
              <a:cs typeface="Verdana"/>
              <a:sym typeface="Verdana"/>
            </a:endParaRPr>
          </a:p>
        </p:txBody>
      </p:sp>
      <p:sp>
        <p:nvSpPr>
          <p:cNvPr id="159" name="Google Shape;159;p5"/>
          <p:cNvSpPr txBox="1"/>
          <p:nvPr>
            <p:ph idx="1" type="body"/>
          </p:nvPr>
        </p:nvSpPr>
        <p:spPr>
          <a:xfrm>
            <a:off x="640751" y="1750234"/>
            <a:ext cx="11111538" cy="7090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000"/>
              <a:buNone/>
            </a:pPr>
            <a:r>
              <a:rPr b="0" i="0" lang="es-ES" sz="2000" u="none" strike="noStrike">
                <a:solidFill>
                  <a:srgbClr val="3F3F3F"/>
                </a:solidFill>
                <a:latin typeface="Verdana"/>
                <a:ea typeface="Verdana"/>
                <a:cs typeface="Verdana"/>
                <a:sym typeface="Verdana"/>
              </a:rPr>
              <a:t>Los bifenilos policlorados (PCB) son un compuesto sintético el cual puede ser liquido aceitoso, resinoso o sólido</a:t>
            </a:r>
            <a:r>
              <a:rPr lang="es-ES" sz="2000">
                <a:solidFill>
                  <a:srgbClr val="3F3F3F"/>
                </a:solidFill>
                <a:latin typeface="Verdana"/>
                <a:ea typeface="Verdana"/>
                <a:cs typeface="Verdana"/>
                <a:sym typeface="Verdana"/>
              </a:rPr>
              <a:t>.</a:t>
            </a:r>
            <a:endParaRPr sz="2000">
              <a:solidFill>
                <a:srgbClr val="3F3F3F"/>
              </a:solidFill>
              <a:latin typeface="Verdana"/>
              <a:ea typeface="Verdana"/>
              <a:cs typeface="Verdana"/>
              <a:sym typeface="Verdana"/>
            </a:endParaRPr>
          </a:p>
        </p:txBody>
      </p:sp>
      <p:sp>
        <p:nvSpPr>
          <p:cNvPr id="160" name="Google Shape;16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solidFill>
                  <a:srgbClr val="3F3F3F"/>
                </a:solidFill>
                <a:latin typeface="Verdana"/>
                <a:ea typeface="Verdana"/>
                <a:cs typeface="Verdana"/>
                <a:sym typeface="Verdana"/>
              </a:rPr>
              <a:t>‹#›</a:t>
            </a:fld>
            <a:endParaRPr sz="1100">
              <a:solidFill>
                <a:srgbClr val="3F3F3F"/>
              </a:solidFill>
              <a:latin typeface="Verdana"/>
              <a:ea typeface="Verdana"/>
              <a:cs typeface="Verdana"/>
              <a:sym typeface="Verdana"/>
            </a:endParaRPr>
          </a:p>
        </p:txBody>
      </p:sp>
      <p:pic>
        <p:nvPicPr>
          <p:cNvPr id="161" name="Google Shape;161;p5"/>
          <p:cNvPicPr preferRelativeResize="0"/>
          <p:nvPr/>
        </p:nvPicPr>
        <p:blipFill rotWithShape="1">
          <a:blip r:embed="rId3">
            <a:alphaModFix/>
          </a:blip>
          <a:srcRect b="0" l="0" r="0" t="0"/>
          <a:stretch/>
        </p:blipFill>
        <p:spPr>
          <a:xfrm>
            <a:off x="7713288" y="3429539"/>
            <a:ext cx="3629025" cy="1695450"/>
          </a:xfrm>
          <a:prstGeom prst="rect">
            <a:avLst/>
          </a:prstGeom>
          <a:noFill/>
          <a:ln>
            <a:noFill/>
          </a:ln>
        </p:spPr>
      </p:pic>
      <p:sp>
        <p:nvSpPr>
          <p:cNvPr id="162" name="Google Shape;162;p5"/>
          <p:cNvSpPr txBox="1"/>
          <p:nvPr/>
        </p:nvSpPr>
        <p:spPr>
          <a:xfrm>
            <a:off x="640751" y="3013863"/>
            <a:ext cx="6078747" cy="25268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s-ES" sz="2000">
                <a:solidFill>
                  <a:srgbClr val="3F3F3F"/>
                </a:solidFill>
                <a:latin typeface="Verdana"/>
                <a:ea typeface="Verdana"/>
                <a:cs typeface="Verdana"/>
                <a:sym typeface="Verdana"/>
              </a:rPr>
              <a:t>Debido a la presencia de cloro hace que:</a:t>
            </a:r>
            <a:endParaRPr/>
          </a:p>
          <a:p>
            <a:pPr indent="-342900" lvl="0" marL="342900" marR="0" rtl="0" algn="l">
              <a:lnSpc>
                <a:spcPct val="90000"/>
              </a:lnSpc>
              <a:spcBef>
                <a:spcPts val="1000"/>
              </a:spcBef>
              <a:spcAft>
                <a:spcPts val="0"/>
              </a:spcAft>
              <a:buClr>
                <a:srgbClr val="3F3F3F"/>
              </a:buClr>
              <a:buSzPts val="2000"/>
              <a:buFont typeface="Noto Sans Symbols"/>
              <a:buChar char="✔"/>
            </a:pPr>
            <a:r>
              <a:rPr lang="es-ES" sz="2000">
                <a:solidFill>
                  <a:srgbClr val="3F3F3F"/>
                </a:solidFill>
                <a:latin typeface="Verdana"/>
                <a:ea typeface="Verdana"/>
                <a:cs typeface="Verdana"/>
                <a:sym typeface="Verdana"/>
              </a:rPr>
              <a:t>Sean muy estables y resistentes a la degradación química, biológica, mecánica y térmica, </a:t>
            </a:r>
            <a:endParaRPr/>
          </a:p>
          <a:p>
            <a:pPr indent="-342900" lvl="0" marL="342900" marR="0" rtl="0" algn="l">
              <a:lnSpc>
                <a:spcPct val="90000"/>
              </a:lnSpc>
              <a:spcBef>
                <a:spcPts val="1000"/>
              </a:spcBef>
              <a:spcAft>
                <a:spcPts val="0"/>
              </a:spcAft>
              <a:buClr>
                <a:srgbClr val="3F3F3F"/>
              </a:buClr>
              <a:buSzPts val="2000"/>
              <a:buFont typeface="Noto Sans Symbols"/>
              <a:buChar char="✔"/>
            </a:pPr>
            <a:r>
              <a:rPr lang="es-ES" sz="2000">
                <a:solidFill>
                  <a:srgbClr val="3F3F3F"/>
                </a:solidFill>
                <a:latin typeface="Verdana"/>
                <a:ea typeface="Verdana"/>
                <a:cs typeface="Verdana"/>
                <a:sym typeface="Verdana"/>
              </a:rPr>
              <a:t>Tienen una baja presión de vapor y elevados puntos de inflamación; </a:t>
            </a:r>
            <a:endParaRPr/>
          </a:p>
          <a:p>
            <a:pPr indent="-342900" lvl="0" marL="342900" marR="0" rtl="0" algn="l">
              <a:lnSpc>
                <a:spcPct val="90000"/>
              </a:lnSpc>
              <a:spcBef>
                <a:spcPts val="1000"/>
              </a:spcBef>
              <a:spcAft>
                <a:spcPts val="0"/>
              </a:spcAft>
              <a:buClr>
                <a:srgbClr val="3F3F3F"/>
              </a:buClr>
              <a:buSzPts val="2000"/>
              <a:buFont typeface="Noto Sans Symbols"/>
              <a:buChar char="✔"/>
            </a:pPr>
            <a:r>
              <a:rPr lang="es-ES" sz="2000">
                <a:solidFill>
                  <a:srgbClr val="3F3F3F"/>
                </a:solidFill>
                <a:latin typeface="Verdana"/>
                <a:ea typeface="Verdana"/>
                <a:cs typeface="Verdana"/>
                <a:sym typeface="Verdana"/>
              </a:rPr>
              <a:t>No son hidrolizables ni solubles en agua, pero sí en solventes orgánicos, aceites y grasas vegetales o sintéticas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6"/>
          <p:cNvSpPr txBox="1"/>
          <p:nvPr>
            <p:ph type="title"/>
          </p:nvPr>
        </p:nvSpPr>
        <p:spPr>
          <a:xfrm>
            <a:off x="1008000" y="684000"/>
            <a:ext cx="5796898" cy="7090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DC657"/>
              </a:buClr>
              <a:buSzPts val="2800"/>
              <a:buFont typeface="Verdana"/>
              <a:buNone/>
            </a:pPr>
            <a:r>
              <a:rPr b="1" lang="es-ES" sz="2800">
                <a:solidFill>
                  <a:srgbClr val="9DC657"/>
                </a:solidFill>
                <a:latin typeface="Verdana"/>
                <a:ea typeface="Verdana"/>
                <a:cs typeface="Verdana"/>
                <a:sym typeface="Verdana"/>
              </a:rPr>
              <a:t>¿Por qué se utilizaron?</a:t>
            </a:r>
            <a:endParaRPr b="1" sz="2800">
              <a:solidFill>
                <a:srgbClr val="9DC657"/>
              </a:solidFill>
              <a:latin typeface="Verdana"/>
              <a:ea typeface="Verdana"/>
              <a:cs typeface="Verdana"/>
              <a:sym typeface="Verdana"/>
            </a:endParaRPr>
          </a:p>
        </p:txBody>
      </p:sp>
      <p:sp>
        <p:nvSpPr>
          <p:cNvPr id="169" name="Google Shape;16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latin typeface="Verdana"/>
                <a:ea typeface="Verdana"/>
                <a:cs typeface="Verdana"/>
                <a:sym typeface="Verdana"/>
              </a:rPr>
              <a:t>‹#›</a:t>
            </a:fld>
            <a:endParaRPr sz="1100">
              <a:latin typeface="Verdana"/>
              <a:ea typeface="Verdana"/>
              <a:cs typeface="Verdana"/>
              <a:sym typeface="Verdana"/>
            </a:endParaRPr>
          </a:p>
        </p:txBody>
      </p:sp>
      <p:pic>
        <p:nvPicPr>
          <p:cNvPr descr="Imagen que contiene mujer, hombre, sucio, sostener&#10;&#10;Descripción generada automáticamente" id="170" name="Google Shape;170;p6"/>
          <p:cNvPicPr preferRelativeResize="0"/>
          <p:nvPr/>
        </p:nvPicPr>
        <p:blipFill rotWithShape="1">
          <a:blip r:embed="rId3">
            <a:alphaModFix/>
          </a:blip>
          <a:srcRect b="0" l="0" r="0" t="0"/>
          <a:stretch/>
        </p:blipFill>
        <p:spPr>
          <a:xfrm>
            <a:off x="1464327" y="3931032"/>
            <a:ext cx="3662714" cy="2747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1" name="Google Shape;171;p6"/>
          <p:cNvSpPr txBox="1"/>
          <p:nvPr/>
        </p:nvSpPr>
        <p:spPr>
          <a:xfrm>
            <a:off x="838320" y="1443840"/>
            <a:ext cx="5468476"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Su resistencia al fuego</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Reducida conductividad eléctrica</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Gran capacidad de aislamiento</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Baja volatilidad a condiciones normales de presión y temperatura, </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Insolubilidad en agua</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Estabilidad química, no inflamabilidad y punto de ebullición a alta temperatura </a:t>
            </a:r>
            <a:endParaRPr/>
          </a:p>
        </p:txBody>
      </p:sp>
      <p:sp>
        <p:nvSpPr>
          <p:cNvPr id="172" name="Google Shape;172;p6"/>
          <p:cNvSpPr txBox="1"/>
          <p:nvPr/>
        </p:nvSpPr>
        <p:spPr>
          <a:xfrm>
            <a:off x="6804898" y="1720839"/>
            <a:ext cx="4615543"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Sector de generación y transmisión de energía eléctrica</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Fluidos para transferencia de calor, momentum en sistemas hidráulicos</a:t>
            </a:r>
            <a:endParaRPr/>
          </a:p>
          <a:p>
            <a:pPr indent="-285750" lvl="0" marL="285750" marR="0" rtl="0" algn="l">
              <a:spcBef>
                <a:spcPts val="0"/>
              </a:spcBef>
              <a:spcAft>
                <a:spcPts val="0"/>
              </a:spcAft>
              <a:buClr>
                <a:srgbClr val="3F3F3F"/>
              </a:buClr>
              <a:buSzPts val="1800"/>
              <a:buFont typeface="Noto Sans Symbols"/>
              <a:buChar char="▪"/>
            </a:pPr>
            <a:r>
              <a:rPr lang="es-ES" sz="1800">
                <a:solidFill>
                  <a:srgbClr val="3F3F3F"/>
                </a:solidFill>
                <a:latin typeface="Verdana"/>
                <a:ea typeface="Verdana"/>
                <a:cs typeface="Verdana"/>
                <a:sym typeface="Verdana"/>
              </a:rPr>
              <a:t>Fabricación de pinturas, recubrimientos y plásticos</a:t>
            </a:r>
            <a:endParaRPr/>
          </a:p>
        </p:txBody>
      </p:sp>
      <p:pic>
        <p:nvPicPr>
          <p:cNvPr descr="Botella de plástico con una etiqueta de color blanco&#10;&#10;El contenido generado por IA puede ser incorrecto." id="173" name="Google Shape;173;p6"/>
          <p:cNvPicPr preferRelativeResize="0"/>
          <p:nvPr/>
        </p:nvPicPr>
        <p:blipFill rotWithShape="1">
          <a:blip r:embed="rId4">
            <a:alphaModFix/>
          </a:blip>
          <a:srcRect b="3542" l="0" r="0" t="24934"/>
          <a:stretch/>
        </p:blipFill>
        <p:spPr>
          <a:xfrm>
            <a:off x="5210833" y="3931032"/>
            <a:ext cx="5796899" cy="2747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4" name="Google Shape;174;p6"/>
          <p:cNvSpPr/>
          <p:nvPr/>
        </p:nvSpPr>
        <p:spPr>
          <a:xfrm>
            <a:off x="5870961" y="1443840"/>
            <a:ext cx="717846" cy="2308324"/>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7"/>
          <p:cNvSpPr txBox="1"/>
          <p:nvPr>
            <p:ph idx="4294967295" type="ctrTitle"/>
          </p:nvPr>
        </p:nvSpPr>
        <p:spPr>
          <a:xfrm>
            <a:off x="474006" y="1210288"/>
            <a:ext cx="11191461" cy="444928"/>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90000"/>
              </a:lnSpc>
              <a:spcBef>
                <a:spcPts val="0"/>
              </a:spcBef>
              <a:spcAft>
                <a:spcPts val="0"/>
              </a:spcAft>
              <a:buClr>
                <a:srgbClr val="9DC657"/>
              </a:buClr>
              <a:buSzPct val="100000"/>
              <a:buFont typeface="Verdana"/>
              <a:buNone/>
            </a:pPr>
            <a:r>
              <a:rPr b="1" i="0" lang="es-ES" sz="3100" u="none" cap="none" strike="noStrike">
                <a:solidFill>
                  <a:srgbClr val="9DC657"/>
                </a:solidFill>
                <a:latin typeface="Verdana"/>
                <a:ea typeface="Verdana"/>
                <a:cs typeface="Verdana"/>
                <a:sym typeface="Verdana"/>
              </a:rPr>
              <a:t>¿Dónde se encuentran regularmente?</a:t>
            </a:r>
            <a:endParaRPr b="0" i="0" sz="3100" u="none" cap="none" strike="noStrike">
              <a:solidFill>
                <a:srgbClr val="000000"/>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ct val="100000"/>
              <a:buFont typeface="Helvetica Neue"/>
              <a:buNone/>
            </a:pPr>
            <a:r>
              <a:t/>
            </a:r>
            <a:endParaRPr b="1" i="0" sz="3200" u="none" cap="none" strike="noStrike">
              <a:solidFill>
                <a:srgbClr val="9DC657"/>
              </a:solidFill>
              <a:latin typeface="Verdana"/>
              <a:ea typeface="Verdana"/>
              <a:cs typeface="Verdana"/>
              <a:sym typeface="Verdana"/>
            </a:endParaRPr>
          </a:p>
        </p:txBody>
      </p:sp>
      <p:grpSp>
        <p:nvGrpSpPr>
          <p:cNvPr id="180" name="Google Shape;180;p7"/>
          <p:cNvGrpSpPr/>
          <p:nvPr/>
        </p:nvGrpSpPr>
        <p:grpSpPr>
          <a:xfrm>
            <a:off x="1212623" y="1401239"/>
            <a:ext cx="9608299" cy="4879061"/>
            <a:chOff x="1357902" y="1802892"/>
            <a:chExt cx="9608299" cy="4879061"/>
          </a:xfrm>
        </p:grpSpPr>
        <p:pic>
          <p:nvPicPr>
            <p:cNvPr id="181" name="Google Shape;181;p7"/>
            <p:cNvPicPr preferRelativeResize="0"/>
            <p:nvPr/>
          </p:nvPicPr>
          <p:blipFill rotWithShape="1">
            <a:blip r:embed="rId3">
              <a:alphaModFix/>
            </a:blip>
            <a:srcRect b="0" l="0" r="0" t="0"/>
            <a:stretch/>
          </p:blipFill>
          <p:spPr>
            <a:xfrm>
              <a:off x="1357902" y="1802892"/>
              <a:ext cx="2832870" cy="2130143"/>
            </a:xfrm>
            <a:prstGeom prst="rect">
              <a:avLst/>
            </a:prstGeom>
            <a:noFill/>
            <a:ln>
              <a:noFill/>
            </a:ln>
          </p:spPr>
        </p:pic>
        <p:sp>
          <p:nvSpPr>
            <p:cNvPr id="182" name="Google Shape;182;p7"/>
            <p:cNvSpPr txBox="1"/>
            <p:nvPr/>
          </p:nvSpPr>
          <p:spPr>
            <a:xfrm>
              <a:off x="1806647" y="3854782"/>
              <a:ext cx="21073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Transformadores</a:t>
              </a:r>
              <a:endParaRPr/>
            </a:p>
          </p:txBody>
        </p:sp>
        <p:pic>
          <p:nvPicPr>
            <p:cNvPr id="183" name="Google Shape;183;p7"/>
            <p:cNvPicPr preferRelativeResize="0"/>
            <p:nvPr/>
          </p:nvPicPr>
          <p:blipFill rotWithShape="1">
            <a:blip r:embed="rId4">
              <a:alphaModFix/>
            </a:blip>
            <a:srcRect b="0" l="0" r="0" t="0"/>
            <a:stretch/>
          </p:blipFill>
          <p:spPr>
            <a:xfrm>
              <a:off x="4708071" y="2213654"/>
              <a:ext cx="2212681" cy="1663799"/>
            </a:xfrm>
            <a:prstGeom prst="rect">
              <a:avLst/>
            </a:prstGeom>
            <a:noFill/>
            <a:ln>
              <a:noFill/>
            </a:ln>
          </p:spPr>
        </p:pic>
        <p:sp>
          <p:nvSpPr>
            <p:cNvPr id="184" name="Google Shape;184;p7"/>
            <p:cNvSpPr txBox="1"/>
            <p:nvPr/>
          </p:nvSpPr>
          <p:spPr>
            <a:xfrm>
              <a:off x="4639517" y="3933035"/>
              <a:ext cx="29833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Reactores de Potencia</a:t>
              </a:r>
              <a:endParaRPr/>
            </a:p>
          </p:txBody>
        </p:sp>
        <p:pic>
          <p:nvPicPr>
            <p:cNvPr id="185" name="Google Shape;185;p7"/>
            <p:cNvPicPr preferRelativeResize="0"/>
            <p:nvPr/>
          </p:nvPicPr>
          <p:blipFill rotWithShape="1">
            <a:blip r:embed="rId5">
              <a:alphaModFix/>
            </a:blip>
            <a:srcRect b="0" l="0" r="0" t="0"/>
            <a:stretch/>
          </p:blipFill>
          <p:spPr>
            <a:xfrm>
              <a:off x="4856903" y="4397605"/>
              <a:ext cx="1915016" cy="1915016"/>
            </a:xfrm>
            <a:prstGeom prst="rect">
              <a:avLst/>
            </a:prstGeom>
            <a:noFill/>
            <a:ln>
              <a:noFill/>
            </a:ln>
          </p:spPr>
        </p:pic>
        <p:sp>
          <p:nvSpPr>
            <p:cNvPr id="186" name="Google Shape;186;p7"/>
            <p:cNvSpPr txBox="1"/>
            <p:nvPr/>
          </p:nvSpPr>
          <p:spPr>
            <a:xfrm>
              <a:off x="5087955" y="6312621"/>
              <a:ext cx="19778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Reguladores</a:t>
              </a:r>
              <a:endParaRPr/>
            </a:p>
          </p:txBody>
        </p:sp>
        <p:pic>
          <p:nvPicPr>
            <p:cNvPr id="187" name="Google Shape;187;p7"/>
            <p:cNvPicPr preferRelativeResize="0"/>
            <p:nvPr/>
          </p:nvPicPr>
          <p:blipFill rotWithShape="1">
            <a:blip r:embed="rId6">
              <a:alphaModFix/>
            </a:blip>
            <a:srcRect b="0" l="0" r="0" t="0"/>
            <a:stretch/>
          </p:blipFill>
          <p:spPr>
            <a:xfrm>
              <a:off x="7970198" y="2200798"/>
              <a:ext cx="2543547" cy="1689509"/>
            </a:xfrm>
            <a:prstGeom prst="rect">
              <a:avLst/>
            </a:prstGeom>
            <a:noFill/>
            <a:ln>
              <a:noFill/>
            </a:ln>
          </p:spPr>
        </p:pic>
        <p:sp>
          <p:nvSpPr>
            <p:cNvPr id="188" name="Google Shape;188;p7"/>
            <p:cNvSpPr txBox="1"/>
            <p:nvPr/>
          </p:nvSpPr>
          <p:spPr>
            <a:xfrm>
              <a:off x="8418943" y="3896801"/>
              <a:ext cx="25472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Interruptores</a:t>
              </a:r>
              <a:endParaRPr/>
            </a:p>
          </p:txBody>
        </p:sp>
        <p:pic>
          <p:nvPicPr>
            <p:cNvPr id="189" name="Google Shape;189;p7"/>
            <p:cNvPicPr preferRelativeResize="0"/>
            <p:nvPr/>
          </p:nvPicPr>
          <p:blipFill rotWithShape="1">
            <a:blip r:embed="rId7">
              <a:alphaModFix/>
            </a:blip>
            <a:srcRect b="0" l="0" r="0" t="0"/>
            <a:stretch/>
          </p:blipFill>
          <p:spPr>
            <a:xfrm>
              <a:off x="8228373" y="4432330"/>
              <a:ext cx="2027195" cy="1853930"/>
            </a:xfrm>
            <a:prstGeom prst="rect">
              <a:avLst/>
            </a:prstGeom>
            <a:noFill/>
            <a:ln>
              <a:noFill/>
            </a:ln>
          </p:spPr>
        </p:pic>
        <p:sp>
          <p:nvSpPr>
            <p:cNvPr id="190" name="Google Shape;190;p7"/>
            <p:cNvSpPr txBox="1"/>
            <p:nvPr/>
          </p:nvSpPr>
          <p:spPr>
            <a:xfrm>
              <a:off x="8277681" y="6267791"/>
              <a:ext cx="22360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Reconectadores</a:t>
              </a:r>
              <a:endParaRPr sz="1800">
                <a:solidFill>
                  <a:srgbClr val="3F3F3F"/>
                </a:solidFill>
                <a:latin typeface="Verdana"/>
                <a:ea typeface="Verdana"/>
                <a:cs typeface="Verdana"/>
                <a:sym typeface="Verdana"/>
              </a:endParaRPr>
            </a:p>
          </p:txBody>
        </p:sp>
        <p:pic>
          <p:nvPicPr>
            <p:cNvPr id="191" name="Google Shape;191;p7"/>
            <p:cNvPicPr preferRelativeResize="0"/>
            <p:nvPr/>
          </p:nvPicPr>
          <p:blipFill rotWithShape="1">
            <a:blip r:embed="rId8">
              <a:alphaModFix/>
            </a:blip>
            <a:srcRect b="0" l="0" r="0" t="0"/>
            <a:stretch/>
          </p:blipFill>
          <p:spPr>
            <a:xfrm>
              <a:off x="1935078" y="4190492"/>
              <a:ext cx="2255694" cy="2255694"/>
            </a:xfrm>
            <a:prstGeom prst="rect">
              <a:avLst/>
            </a:prstGeom>
            <a:noFill/>
            <a:ln>
              <a:noFill/>
            </a:ln>
          </p:spPr>
        </p:pic>
        <p:sp>
          <p:nvSpPr>
            <p:cNvPr id="192" name="Google Shape;192;p7"/>
            <p:cNvSpPr txBox="1"/>
            <p:nvPr/>
          </p:nvSpPr>
          <p:spPr>
            <a:xfrm>
              <a:off x="2151687" y="6261520"/>
              <a:ext cx="19778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3F3F3F"/>
                  </a:solidFill>
                  <a:latin typeface="Verdana"/>
                  <a:ea typeface="Verdana"/>
                  <a:cs typeface="Verdana"/>
                  <a:sym typeface="Verdana"/>
                </a:rPr>
                <a:t>Condensadores</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8"/>
          <p:cNvSpPr txBox="1"/>
          <p:nvPr>
            <p:ph type="title"/>
          </p:nvPr>
        </p:nvSpPr>
        <p:spPr>
          <a:xfrm>
            <a:off x="1008000" y="684000"/>
            <a:ext cx="4240415" cy="7090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DC657"/>
              </a:buClr>
              <a:buSzPts val="2800"/>
              <a:buFont typeface="Verdana"/>
              <a:buNone/>
            </a:pPr>
            <a:r>
              <a:rPr b="1" lang="es-ES" sz="2800">
                <a:solidFill>
                  <a:srgbClr val="9DC657"/>
                </a:solidFill>
                <a:latin typeface="Verdana"/>
                <a:ea typeface="Verdana"/>
                <a:cs typeface="Verdana"/>
                <a:sym typeface="Verdana"/>
              </a:rPr>
              <a:t>¿Quién lo produjo?</a:t>
            </a:r>
            <a:endParaRPr b="1" sz="2800">
              <a:solidFill>
                <a:srgbClr val="9DC657"/>
              </a:solidFill>
              <a:latin typeface="Verdana"/>
              <a:ea typeface="Verdana"/>
              <a:cs typeface="Verdana"/>
              <a:sym typeface="Verdana"/>
            </a:endParaRPr>
          </a:p>
        </p:txBody>
      </p:sp>
      <p:sp>
        <p:nvSpPr>
          <p:cNvPr id="199" name="Google Shape;19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latin typeface="Verdana"/>
                <a:ea typeface="Verdana"/>
                <a:cs typeface="Verdana"/>
                <a:sym typeface="Verdana"/>
              </a:rPr>
              <a:t>‹#›</a:t>
            </a:fld>
            <a:endParaRPr sz="1100">
              <a:latin typeface="Verdana"/>
              <a:ea typeface="Verdana"/>
              <a:cs typeface="Verdana"/>
              <a:sym typeface="Verdana"/>
            </a:endParaRPr>
          </a:p>
        </p:txBody>
      </p:sp>
      <p:pic>
        <p:nvPicPr>
          <p:cNvPr descr="A graph with text and numbers&#10;&#10;AI-generated content may be incorrect." id="200" name="Google Shape;200;p8"/>
          <p:cNvPicPr preferRelativeResize="0"/>
          <p:nvPr/>
        </p:nvPicPr>
        <p:blipFill rotWithShape="1">
          <a:blip r:embed="rId3">
            <a:alphaModFix/>
          </a:blip>
          <a:srcRect b="0" l="0" r="0" t="0"/>
          <a:stretch/>
        </p:blipFill>
        <p:spPr>
          <a:xfrm>
            <a:off x="130279" y="1373803"/>
            <a:ext cx="11931442" cy="3724148"/>
          </a:xfrm>
          <a:prstGeom prst="rect">
            <a:avLst/>
          </a:prstGeom>
          <a:noFill/>
          <a:ln>
            <a:noFill/>
          </a:ln>
        </p:spPr>
      </p:pic>
      <p:graphicFrame>
        <p:nvGraphicFramePr>
          <p:cNvPr id="201" name="Google Shape;201;p8"/>
          <p:cNvGraphicFramePr/>
          <p:nvPr/>
        </p:nvGraphicFramePr>
        <p:xfrm>
          <a:off x="1324969" y="5155565"/>
          <a:ext cx="3000000" cy="3000000"/>
        </p:xfrm>
        <a:graphic>
          <a:graphicData uri="http://schemas.openxmlformats.org/drawingml/2006/table">
            <a:tbl>
              <a:tblPr>
                <a:noFill/>
                <a:tableStyleId>{9C26795E-0AAE-4BA1-84F3-42A4D6511BE7}</a:tableStyleId>
              </a:tblPr>
              <a:tblGrid>
                <a:gridCol w="2727025"/>
                <a:gridCol w="4087725"/>
                <a:gridCol w="2540700"/>
              </a:tblGrid>
              <a:tr h="190500">
                <a:tc gridSpan="3">
                  <a:txBody>
                    <a:bodyPr/>
                    <a:lstStyle/>
                    <a:p>
                      <a:pPr indent="0" lvl="0" marL="0" marR="0" rtl="0" algn="ctr">
                        <a:spcBef>
                          <a:spcPts val="0"/>
                        </a:spcBef>
                        <a:spcAft>
                          <a:spcPts val="0"/>
                        </a:spcAft>
                        <a:buNone/>
                      </a:pPr>
                      <a:r>
                        <a:rPr b="1" lang="es-ES" sz="1600" u="none" cap="none" strike="noStrike">
                          <a:solidFill>
                            <a:srgbClr val="3F3F3F"/>
                          </a:solidFill>
                          <a:latin typeface="Verdana"/>
                          <a:ea typeface="Verdana"/>
                          <a:cs typeface="Verdana"/>
                          <a:sym typeface="Verdana"/>
                        </a:rPr>
                        <a:t>Información global reportado a partir de los convenios de Basilea y Estocolmo-2020</a:t>
                      </a:r>
                      <a:endParaRPr b="1" i="0" sz="1600" u="none" cap="none" strike="noStrike">
                        <a:solidFill>
                          <a:srgbClr val="3F3F3F"/>
                        </a:solidFill>
                        <a:latin typeface="Verdana"/>
                        <a:ea typeface="Verdana"/>
                        <a:cs typeface="Verdana"/>
                        <a:sym typeface="Verdana"/>
                      </a:endParaRPr>
                    </a:p>
                  </a:txBody>
                  <a:tcPr marT="9525" marB="0" marR="9525" marL="9525" anchor="b"/>
                </a:tc>
                <a:tc hMerge="1"/>
                <a:tc hMerge="1"/>
              </a:tr>
              <a:tr h="571500">
                <a:tc>
                  <a:txBody>
                    <a:bodyPr/>
                    <a:lstStyle/>
                    <a:p>
                      <a:pPr indent="0" lvl="0" marL="0" marR="0" rtl="0" algn="ctr">
                        <a:spcBef>
                          <a:spcPts val="0"/>
                        </a:spcBef>
                        <a:spcAft>
                          <a:spcPts val="0"/>
                        </a:spcAft>
                        <a:buNone/>
                      </a:pPr>
                      <a:r>
                        <a:rPr lang="es-ES" sz="1600" u="none" cap="none" strike="noStrike">
                          <a:solidFill>
                            <a:srgbClr val="3F3F3F"/>
                          </a:solidFill>
                          <a:latin typeface="Verdana"/>
                          <a:ea typeface="Verdana"/>
                          <a:cs typeface="Verdana"/>
                          <a:sym typeface="Verdana"/>
                        </a:rPr>
                        <a:t>Producción de PCB (Ton)</a:t>
                      </a:r>
                      <a:endParaRPr b="0" i="0" sz="16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ctr">
                        <a:spcBef>
                          <a:spcPts val="0"/>
                        </a:spcBef>
                        <a:spcAft>
                          <a:spcPts val="0"/>
                        </a:spcAft>
                        <a:buNone/>
                      </a:pPr>
                      <a:r>
                        <a:rPr lang="es-ES" sz="1600" u="none" cap="none" strike="noStrike">
                          <a:solidFill>
                            <a:srgbClr val="3F3F3F"/>
                          </a:solidFill>
                          <a:latin typeface="Verdana"/>
                          <a:ea typeface="Verdana"/>
                          <a:cs typeface="Verdana"/>
                          <a:sym typeface="Verdana"/>
                        </a:rPr>
                        <a:t>PCB eliminado </a:t>
                      </a:r>
                      <a:br>
                        <a:rPr lang="es-ES" sz="1600" u="none" cap="none" strike="noStrike">
                          <a:solidFill>
                            <a:srgbClr val="3F3F3F"/>
                          </a:solidFill>
                          <a:latin typeface="Verdana"/>
                          <a:ea typeface="Verdana"/>
                          <a:cs typeface="Verdana"/>
                          <a:sym typeface="Verdana"/>
                        </a:rPr>
                      </a:br>
                      <a:r>
                        <a:rPr lang="es-ES" sz="1600" u="none" cap="none" strike="noStrike">
                          <a:solidFill>
                            <a:srgbClr val="3F3F3F"/>
                          </a:solidFill>
                          <a:latin typeface="Verdana"/>
                          <a:ea typeface="Verdana"/>
                          <a:cs typeface="Verdana"/>
                          <a:sym typeface="Verdana"/>
                        </a:rPr>
                        <a:t>(destrucción local+exportación) (Ton)</a:t>
                      </a:r>
                      <a:endParaRPr b="0" i="0" sz="16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ctr">
                        <a:spcBef>
                          <a:spcPts val="0"/>
                        </a:spcBef>
                        <a:spcAft>
                          <a:spcPts val="0"/>
                        </a:spcAft>
                        <a:buNone/>
                      </a:pPr>
                      <a:r>
                        <a:rPr lang="es-ES" sz="1600" u="none" cap="none" strike="noStrike">
                          <a:solidFill>
                            <a:srgbClr val="3F3F3F"/>
                          </a:solidFill>
                          <a:latin typeface="Verdana"/>
                          <a:ea typeface="Verdana"/>
                          <a:cs typeface="Verdana"/>
                          <a:sym typeface="Verdana"/>
                        </a:rPr>
                        <a:t>PCB Inventariado (Ton)</a:t>
                      </a:r>
                      <a:endParaRPr b="0" i="0" sz="1600" u="none" cap="none" strike="noStrike">
                        <a:solidFill>
                          <a:srgbClr val="3F3F3F"/>
                        </a:solidFill>
                        <a:latin typeface="Verdana"/>
                        <a:ea typeface="Verdana"/>
                        <a:cs typeface="Verdana"/>
                        <a:sym typeface="Verdana"/>
                      </a:endParaRPr>
                    </a:p>
                  </a:txBody>
                  <a:tcPr marT="9525" marB="0" marR="9525" marL="9525" anchor="ctr"/>
                </a:tc>
              </a:tr>
              <a:tr h="190500">
                <a:tc>
                  <a:txBody>
                    <a:bodyPr/>
                    <a:lstStyle/>
                    <a:p>
                      <a:pPr indent="0" lvl="0" marL="0" marR="0" rtl="0" algn="ctr">
                        <a:spcBef>
                          <a:spcPts val="0"/>
                        </a:spcBef>
                        <a:spcAft>
                          <a:spcPts val="0"/>
                        </a:spcAft>
                        <a:buNone/>
                      </a:pPr>
                      <a:r>
                        <a:rPr lang="es-ES" sz="1600" u="none" cap="none" strike="noStrike">
                          <a:solidFill>
                            <a:srgbClr val="3F3F3F"/>
                          </a:solidFill>
                          <a:latin typeface="Verdana"/>
                          <a:ea typeface="Verdana"/>
                          <a:cs typeface="Verdana"/>
                          <a:sym typeface="Verdana"/>
                        </a:rPr>
                        <a:t>1.046.000-1.512.000</a:t>
                      </a:r>
                      <a:endParaRPr b="0" i="0" sz="16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ctr">
                        <a:spcBef>
                          <a:spcPts val="0"/>
                        </a:spcBef>
                        <a:spcAft>
                          <a:spcPts val="0"/>
                        </a:spcAft>
                        <a:buNone/>
                      </a:pPr>
                      <a:r>
                        <a:rPr lang="es-ES" sz="1600" u="none" cap="none" strike="noStrike">
                          <a:solidFill>
                            <a:srgbClr val="3F3F3F"/>
                          </a:solidFill>
                          <a:latin typeface="Verdana"/>
                          <a:ea typeface="Verdana"/>
                          <a:cs typeface="Verdana"/>
                          <a:sym typeface="Verdana"/>
                        </a:rPr>
                        <a:t>                                                              581.240 </a:t>
                      </a:r>
                      <a:endParaRPr b="0" i="0" sz="1600" u="none" cap="none" strike="noStrike">
                        <a:solidFill>
                          <a:srgbClr val="3F3F3F"/>
                        </a:solidFill>
                        <a:latin typeface="Verdana"/>
                        <a:ea typeface="Verdana"/>
                        <a:cs typeface="Verdana"/>
                        <a:sym typeface="Verdana"/>
                      </a:endParaRPr>
                    </a:p>
                  </a:txBody>
                  <a:tcPr marT="9525" marB="0" marR="9525" marL="9525" anchor="ctr"/>
                </a:tc>
                <a:tc>
                  <a:txBody>
                    <a:bodyPr/>
                    <a:lstStyle/>
                    <a:p>
                      <a:pPr indent="0" lvl="0" marL="0" marR="0" rtl="0" algn="ctr">
                        <a:spcBef>
                          <a:spcPts val="0"/>
                        </a:spcBef>
                        <a:spcAft>
                          <a:spcPts val="0"/>
                        </a:spcAft>
                        <a:buNone/>
                      </a:pPr>
                      <a:r>
                        <a:rPr lang="es-ES" sz="1600" u="none" cap="none" strike="noStrike">
                          <a:solidFill>
                            <a:srgbClr val="3F3F3F"/>
                          </a:solidFill>
                          <a:latin typeface="Verdana"/>
                          <a:ea typeface="Verdana"/>
                          <a:cs typeface="Verdana"/>
                          <a:sym typeface="Verdana"/>
                        </a:rPr>
                        <a:t>                                639.057 </a:t>
                      </a:r>
                      <a:endParaRPr b="0" i="0" sz="1600" u="none" cap="none" strike="noStrike">
                        <a:solidFill>
                          <a:srgbClr val="3F3F3F"/>
                        </a:solidFill>
                        <a:latin typeface="Verdana"/>
                        <a:ea typeface="Verdana"/>
                        <a:cs typeface="Verdana"/>
                        <a:sym typeface="Verdana"/>
                      </a:endParaRPr>
                    </a:p>
                  </a:txBody>
                  <a:tcPr marT="9525" marB="0" marR="9525" marL="9525"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9"/>
          <p:cNvSpPr txBox="1"/>
          <p:nvPr>
            <p:ph type="title"/>
          </p:nvPr>
        </p:nvSpPr>
        <p:spPr>
          <a:xfrm>
            <a:off x="1008000" y="684000"/>
            <a:ext cx="9718188" cy="52217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9DC657"/>
              </a:buClr>
              <a:buSzPct val="100000"/>
              <a:buFont typeface="Verdana"/>
              <a:buNone/>
            </a:pPr>
            <a:r>
              <a:rPr b="1" lang="es-ES" sz="2800">
                <a:solidFill>
                  <a:srgbClr val="9DC657"/>
                </a:solidFill>
                <a:latin typeface="Verdana"/>
                <a:ea typeface="Verdana"/>
                <a:cs typeface="Verdana"/>
                <a:sym typeface="Verdana"/>
              </a:rPr>
              <a:t>¿Pero se pueden encontrar en todos los equipos?</a:t>
            </a:r>
            <a:endParaRPr b="1" sz="2800">
              <a:solidFill>
                <a:srgbClr val="9DC657"/>
              </a:solidFill>
              <a:latin typeface="Verdana"/>
              <a:ea typeface="Verdana"/>
              <a:cs typeface="Verdana"/>
              <a:sym typeface="Verdana"/>
            </a:endParaRPr>
          </a:p>
        </p:txBody>
      </p:sp>
      <p:sp>
        <p:nvSpPr>
          <p:cNvPr id="208" name="Google Shape;20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sz="1100">
                <a:solidFill>
                  <a:srgbClr val="3F3F3F"/>
                </a:solidFill>
                <a:latin typeface="Verdana"/>
                <a:ea typeface="Verdana"/>
                <a:cs typeface="Verdana"/>
                <a:sym typeface="Verdana"/>
              </a:rPr>
              <a:t>‹#›</a:t>
            </a:fld>
            <a:endParaRPr sz="1100">
              <a:solidFill>
                <a:srgbClr val="3F3F3F"/>
              </a:solidFill>
              <a:latin typeface="Verdana"/>
              <a:ea typeface="Verdana"/>
              <a:cs typeface="Verdana"/>
              <a:sym typeface="Verdana"/>
            </a:endParaRPr>
          </a:p>
        </p:txBody>
      </p:sp>
      <p:pic>
        <p:nvPicPr>
          <p:cNvPr descr="Transformadores de Energía - Magnetron" id="209" name="Google Shape;209;p9"/>
          <p:cNvPicPr preferRelativeResize="0"/>
          <p:nvPr/>
        </p:nvPicPr>
        <p:blipFill rotWithShape="1">
          <a:blip r:embed="rId3">
            <a:alphaModFix/>
          </a:blip>
          <a:srcRect b="0" l="0" r="0" t="0"/>
          <a:stretch/>
        </p:blipFill>
        <p:spPr>
          <a:xfrm>
            <a:off x="536303" y="2002511"/>
            <a:ext cx="2630422" cy="2630422"/>
          </a:xfrm>
          <a:prstGeom prst="rect">
            <a:avLst/>
          </a:prstGeom>
          <a:noFill/>
          <a:ln>
            <a:noFill/>
          </a:ln>
        </p:spPr>
      </p:pic>
      <p:pic>
        <p:nvPicPr>
          <p:cNvPr descr="TRANSFORMADOR TRIFASICO EN ACEITE 75 KVA - 13.200/208-120V" id="210" name="Google Shape;210;p9"/>
          <p:cNvPicPr preferRelativeResize="0"/>
          <p:nvPr/>
        </p:nvPicPr>
        <p:blipFill rotWithShape="1">
          <a:blip r:embed="rId4">
            <a:alphaModFix/>
          </a:blip>
          <a:srcRect b="0" l="0" r="0" t="0"/>
          <a:stretch/>
        </p:blipFill>
        <p:spPr>
          <a:xfrm>
            <a:off x="3186942" y="2207379"/>
            <a:ext cx="2220686" cy="2220686"/>
          </a:xfrm>
          <a:prstGeom prst="rect">
            <a:avLst/>
          </a:prstGeom>
          <a:noFill/>
          <a:ln>
            <a:noFill/>
          </a:ln>
        </p:spPr>
      </p:pic>
      <p:pic>
        <p:nvPicPr>
          <p:cNvPr descr="A close-up of a sign&#10;&#10;Description automatically generated" id="211" name="Google Shape;211;p9"/>
          <p:cNvPicPr preferRelativeResize="0"/>
          <p:nvPr/>
        </p:nvPicPr>
        <p:blipFill rotWithShape="1">
          <a:blip r:embed="rId5">
            <a:alphaModFix/>
          </a:blip>
          <a:srcRect b="4760" l="26686" r="20117" t="5170"/>
          <a:stretch/>
        </p:blipFill>
        <p:spPr>
          <a:xfrm>
            <a:off x="6985887" y="1977132"/>
            <a:ext cx="1491542" cy="1895203"/>
          </a:xfrm>
          <a:prstGeom prst="rect">
            <a:avLst/>
          </a:prstGeom>
          <a:noFill/>
          <a:ln>
            <a:noFill/>
          </a:ln>
        </p:spPr>
      </p:pic>
      <p:pic>
        <p:nvPicPr>
          <p:cNvPr id="212" name="Google Shape;212;p9"/>
          <p:cNvPicPr preferRelativeResize="0"/>
          <p:nvPr/>
        </p:nvPicPr>
        <p:blipFill rotWithShape="1">
          <a:blip r:embed="rId6">
            <a:alphaModFix/>
          </a:blip>
          <a:srcRect b="0" l="18722" r="9804" t="0"/>
          <a:stretch/>
        </p:blipFill>
        <p:spPr>
          <a:xfrm>
            <a:off x="9190249" y="1977132"/>
            <a:ext cx="1804956" cy="1895204"/>
          </a:xfrm>
          <a:prstGeom prst="rect">
            <a:avLst/>
          </a:prstGeom>
          <a:noFill/>
          <a:ln>
            <a:noFill/>
          </a:ln>
        </p:spPr>
      </p:pic>
      <p:pic>
        <p:nvPicPr>
          <p:cNvPr id="213" name="Google Shape;213;p9"/>
          <p:cNvPicPr preferRelativeResize="0"/>
          <p:nvPr/>
        </p:nvPicPr>
        <p:blipFill rotWithShape="1">
          <a:blip r:embed="rId7">
            <a:alphaModFix/>
          </a:blip>
          <a:srcRect b="0" l="0" r="0" t="0"/>
          <a:stretch/>
        </p:blipFill>
        <p:spPr>
          <a:xfrm>
            <a:off x="1249389" y="4480002"/>
            <a:ext cx="1369861" cy="1982635"/>
          </a:xfrm>
          <a:prstGeom prst="rect">
            <a:avLst/>
          </a:prstGeom>
          <a:noFill/>
          <a:ln>
            <a:noFill/>
          </a:ln>
        </p:spPr>
      </p:pic>
      <p:pic>
        <p:nvPicPr>
          <p:cNvPr descr="A black and white sign with white text&#10;&#10;Description automatically generated" id="214" name="Google Shape;214;p9"/>
          <p:cNvPicPr preferRelativeResize="0"/>
          <p:nvPr/>
        </p:nvPicPr>
        <p:blipFill rotWithShape="1">
          <a:blip r:embed="rId8">
            <a:alphaModFix/>
          </a:blip>
          <a:srcRect b="8571" l="8307" r="18790" t="14421"/>
          <a:stretch/>
        </p:blipFill>
        <p:spPr>
          <a:xfrm>
            <a:off x="2842054" y="4449072"/>
            <a:ext cx="2540080" cy="2013565"/>
          </a:xfrm>
          <a:prstGeom prst="rect">
            <a:avLst/>
          </a:prstGeom>
          <a:noFill/>
          <a:ln>
            <a:noFill/>
          </a:ln>
        </p:spPr>
      </p:pic>
      <p:sp>
        <p:nvSpPr>
          <p:cNvPr id="215" name="Google Shape;215;p9"/>
          <p:cNvSpPr/>
          <p:nvPr/>
        </p:nvSpPr>
        <p:spPr>
          <a:xfrm>
            <a:off x="774441" y="1418253"/>
            <a:ext cx="5141167" cy="5169159"/>
          </a:xfrm>
          <a:prstGeom prst="rect">
            <a:avLst/>
          </a:prstGeom>
          <a:noFill/>
          <a:ln cap="flat" cmpd="sng" w="76200">
            <a:solidFill>
              <a:schemeClr val="accent6"/>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Verdana"/>
              <a:ea typeface="Verdana"/>
              <a:cs typeface="Verdana"/>
              <a:sym typeface="Verdana"/>
            </a:endParaRPr>
          </a:p>
        </p:txBody>
      </p:sp>
      <p:sp>
        <p:nvSpPr>
          <p:cNvPr id="216" name="Google Shape;216;p9"/>
          <p:cNvSpPr/>
          <p:nvPr/>
        </p:nvSpPr>
        <p:spPr>
          <a:xfrm>
            <a:off x="6777135" y="1418254"/>
            <a:ext cx="5141167" cy="2710478"/>
          </a:xfrm>
          <a:prstGeom prst="rect">
            <a:avLst/>
          </a:prstGeom>
          <a:noFill/>
          <a:ln cap="flat" cmpd="sng" w="76200">
            <a:solidFill>
              <a:srgbClr val="FF0000"/>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Verdana"/>
              <a:ea typeface="Verdana"/>
              <a:cs typeface="Verdana"/>
              <a:sym typeface="Verdana"/>
            </a:endParaRPr>
          </a:p>
        </p:txBody>
      </p:sp>
      <p:pic>
        <p:nvPicPr>
          <p:cNvPr descr="A group of people in hazmat suits&#10;&#10;Description automatically generated" id="217" name="Google Shape;217;p9"/>
          <p:cNvPicPr preferRelativeResize="0"/>
          <p:nvPr/>
        </p:nvPicPr>
        <p:blipFill rotWithShape="1">
          <a:blip r:embed="rId9">
            <a:alphaModFix/>
          </a:blip>
          <a:srcRect b="0" l="0" r="0" t="0"/>
          <a:stretch/>
        </p:blipFill>
        <p:spPr>
          <a:xfrm>
            <a:off x="7708640" y="4768710"/>
            <a:ext cx="3233971" cy="1818702"/>
          </a:xfrm>
          <a:prstGeom prst="rect">
            <a:avLst/>
          </a:prstGeom>
          <a:noFill/>
          <a:ln>
            <a:noFill/>
          </a:ln>
        </p:spPr>
      </p:pic>
      <p:sp>
        <p:nvSpPr>
          <p:cNvPr id="218" name="Google Shape;218;p9"/>
          <p:cNvSpPr/>
          <p:nvPr/>
        </p:nvSpPr>
        <p:spPr>
          <a:xfrm>
            <a:off x="6817568" y="4296946"/>
            <a:ext cx="5141167" cy="2424529"/>
          </a:xfrm>
          <a:prstGeom prst="rect">
            <a:avLst/>
          </a:prstGeom>
          <a:noFill/>
          <a:ln cap="flat" cmpd="sng" w="76200">
            <a:solidFill>
              <a:srgbClr val="FFC000"/>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Verdana"/>
              <a:ea typeface="Verdana"/>
              <a:cs typeface="Verdana"/>
              <a:sym typeface="Verdana"/>
            </a:endParaRPr>
          </a:p>
        </p:txBody>
      </p:sp>
      <p:sp>
        <p:nvSpPr>
          <p:cNvPr id="219" name="Google Shape;219;p9"/>
          <p:cNvSpPr txBox="1"/>
          <p:nvPr/>
        </p:nvSpPr>
        <p:spPr>
          <a:xfrm>
            <a:off x="6988997" y="4365227"/>
            <a:ext cx="46155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3F3F3F"/>
                </a:solidFill>
                <a:latin typeface="Verdana"/>
                <a:ea typeface="Verdana"/>
                <a:cs typeface="Verdana"/>
                <a:sym typeface="Verdana"/>
              </a:rPr>
              <a:t>Mantenimiento </a:t>
            </a:r>
            <a:endParaRPr/>
          </a:p>
        </p:txBody>
      </p:sp>
      <p:sp>
        <p:nvSpPr>
          <p:cNvPr id="220" name="Google Shape;220;p9"/>
          <p:cNvSpPr/>
          <p:nvPr/>
        </p:nvSpPr>
        <p:spPr>
          <a:xfrm>
            <a:off x="5935824" y="5248121"/>
            <a:ext cx="861527" cy="522178"/>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Verdana"/>
              <a:ea typeface="Verdana"/>
              <a:cs typeface="Verdana"/>
              <a:sym typeface="Verdana"/>
            </a:endParaRPr>
          </a:p>
        </p:txBody>
      </p:sp>
      <p:sp>
        <p:nvSpPr>
          <p:cNvPr id="221" name="Google Shape;221;p9"/>
          <p:cNvSpPr txBox="1"/>
          <p:nvPr/>
        </p:nvSpPr>
        <p:spPr>
          <a:xfrm>
            <a:off x="979540" y="1642878"/>
            <a:ext cx="6097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3F3F3F"/>
                </a:solidFill>
                <a:latin typeface="Verdana"/>
                <a:ea typeface="Verdana"/>
                <a:cs typeface="Verdana"/>
                <a:sym typeface="Verdana"/>
              </a:rPr>
              <a:t>Nuevos</a:t>
            </a:r>
            <a:endParaRPr/>
          </a:p>
        </p:txBody>
      </p:sp>
      <p:sp>
        <p:nvSpPr>
          <p:cNvPr id="222" name="Google Shape;222;p9"/>
          <p:cNvSpPr txBox="1"/>
          <p:nvPr/>
        </p:nvSpPr>
        <p:spPr>
          <a:xfrm>
            <a:off x="6985887" y="1542319"/>
            <a:ext cx="6097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3F3F3F"/>
                </a:solidFill>
                <a:latin typeface="Verdana"/>
                <a:ea typeface="Verdana"/>
                <a:cs typeface="Verdana"/>
                <a:sym typeface="Verdana"/>
              </a:rPr>
              <a:t>Antiguos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2023-05-08T00:34:42Z</dcterms:created>
  <dc:creator>William Camilo  Baracaldo Godoy</dc:creator>
</cp:coreProperties>
</file>