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79" r:id="rId3"/>
  </p:sldMasterIdLst>
  <p:notesMasterIdLst>
    <p:notesMasterId r:id="rId22"/>
  </p:notesMasterIdLst>
  <p:handoutMasterIdLst>
    <p:handoutMasterId r:id="rId23"/>
  </p:handoutMasterIdLst>
  <p:sldIdLst>
    <p:sldId id="256" r:id="rId4"/>
    <p:sldId id="258" r:id="rId5"/>
    <p:sldId id="297" r:id="rId6"/>
    <p:sldId id="301" r:id="rId7"/>
    <p:sldId id="300" r:id="rId8"/>
    <p:sldId id="312" r:id="rId9"/>
    <p:sldId id="305" r:id="rId10"/>
    <p:sldId id="279" r:id="rId11"/>
    <p:sldId id="302" r:id="rId12"/>
    <p:sldId id="291" r:id="rId13"/>
    <p:sldId id="303" r:id="rId14"/>
    <p:sldId id="313" r:id="rId15"/>
    <p:sldId id="307" r:id="rId16"/>
    <p:sldId id="314" r:id="rId17"/>
    <p:sldId id="315" r:id="rId18"/>
    <p:sldId id="316" r:id="rId19"/>
    <p:sldId id="317" r:id="rId20"/>
    <p:sldId id="262"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81F5789-FF3F-4088-B21F-741301BB77D8}">
          <p14:sldIdLst>
            <p14:sldId id="256"/>
            <p14:sldId id="258"/>
            <p14:sldId id="297"/>
            <p14:sldId id="301"/>
            <p14:sldId id="300"/>
            <p14:sldId id="312"/>
            <p14:sldId id="305"/>
            <p14:sldId id="279"/>
            <p14:sldId id="302"/>
            <p14:sldId id="291"/>
            <p14:sldId id="303"/>
            <p14:sldId id="313"/>
            <p14:sldId id="307"/>
            <p14:sldId id="314"/>
            <p14:sldId id="315"/>
            <p14:sldId id="316"/>
            <p14:sldId id="317"/>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2DB2DB"/>
    <a:srgbClr val="0070C0"/>
    <a:srgbClr val="563A12"/>
    <a:srgbClr val="ED0802"/>
    <a:srgbClr val="000000"/>
    <a:srgbClr val="A10E07"/>
    <a:srgbClr val="C91008"/>
    <a:srgbClr val="6C320A"/>
    <a:srgbClr val="F96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p:cViewPr varScale="1">
        <p:scale>
          <a:sx n="111" d="100"/>
          <a:sy n="111" d="100"/>
        </p:scale>
        <p:origin x="954" y="9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PNUD%20IDEAM%202023%20PCB\Periodo%207\Informe%202022%20y%202023\Documento%20Informe\Gr&#225;fic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Cundinamarca%20202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Cundinamarca%20202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Boyac&#225;%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Boyac&#225;%20202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Boyac&#225;%20202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PNUD%20IDEAM%202023%20PCB\Periodo%207\Informe%202022%20y%202023\Documento%20Informe\Gr&#225;ficas\Cap&#237;tulo%20III\Gr&#225;fic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Bogot&#225;%20D.C.%20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Bogot&#225;%20D.C.%20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Bogot&#225;%20D.C.%20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PNUD%20IDEAM%202023%20PCB\Periodo%207\Informe%202022%20y%202023\Documento%20Informe\Gr&#225;ficas\Cap&#237;tulo%20IV\2023\Cundinamarca%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'Gráfica 9'!$B$1</c:f>
              <c:strCache>
                <c:ptCount val="1"/>
                <c:pt idx="0">
                  <c:v>% Marcado e Identificación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0650-42B8-9FC8-098C8B7B06F8}"/>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9'!$A$2</c:f>
              <c:strCache>
                <c:ptCount val="1"/>
                <c:pt idx="0">
                  <c:v>Año 2023</c:v>
                </c:pt>
              </c:strCache>
            </c:strRef>
          </c:cat>
          <c:val>
            <c:numRef>
              <c:f>'Gráfica 9'!$B$2</c:f>
              <c:numCache>
                <c:formatCode>0.0%</c:formatCode>
                <c:ptCount val="1"/>
                <c:pt idx="0">
                  <c:v>0.74199999999999999</c:v>
                </c:pt>
              </c:numCache>
            </c:numRef>
          </c:val>
          <c:extLst>
            <c:ext xmlns:c16="http://schemas.microsoft.com/office/drawing/2014/chart" uri="{C3380CC4-5D6E-409C-BE32-E72D297353CC}">
              <c16:uniqueId val="{00000001-C130-4F11-9FA3-518AC8BE8A31}"/>
            </c:ext>
          </c:extLst>
        </c:ser>
        <c:ser>
          <c:idx val="1"/>
          <c:order val="1"/>
          <c:tx>
            <c:strRef>
              <c:f>'Gráfica 9'!$C$1</c:f>
              <c:strCache>
                <c:ptCount val="1"/>
                <c:pt idx="0">
                  <c:v>% Retiro de Uso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9'!$A$2</c:f>
              <c:strCache>
                <c:ptCount val="1"/>
                <c:pt idx="0">
                  <c:v>Año 2023</c:v>
                </c:pt>
              </c:strCache>
            </c:strRef>
          </c:cat>
          <c:val>
            <c:numRef>
              <c:f>'Gráfica 9'!$C$2</c:f>
              <c:numCache>
                <c:formatCode>0.0%</c:formatCode>
                <c:ptCount val="1"/>
                <c:pt idx="0">
                  <c:v>0.69399999999999995</c:v>
                </c:pt>
              </c:numCache>
            </c:numRef>
          </c:val>
          <c:extLst>
            <c:ext xmlns:c16="http://schemas.microsoft.com/office/drawing/2014/chart" uri="{C3380CC4-5D6E-409C-BE32-E72D297353CC}">
              <c16:uniqueId val="{00000002-C130-4F11-9FA3-518AC8BE8A31}"/>
            </c:ext>
          </c:extLst>
        </c:ser>
        <c:ser>
          <c:idx val="2"/>
          <c:order val="2"/>
          <c:tx>
            <c:strRef>
              <c:f>'Gráfica 9'!$D$1</c:f>
              <c:strCache>
                <c:ptCount val="1"/>
                <c:pt idx="0">
                  <c:v>% Eliminación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9'!$A$2</c:f>
              <c:strCache>
                <c:ptCount val="1"/>
                <c:pt idx="0">
                  <c:v>Año 2023</c:v>
                </c:pt>
              </c:strCache>
            </c:strRef>
          </c:cat>
          <c:val>
            <c:numRef>
              <c:f>'Gráfica 9'!$D$2</c:f>
              <c:numCache>
                <c:formatCode>0.0%</c:formatCode>
                <c:ptCount val="1"/>
                <c:pt idx="0">
                  <c:v>0.44130000000000003</c:v>
                </c:pt>
              </c:numCache>
            </c:numRef>
          </c:val>
          <c:extLst>
            <c:ext xmlns:c16="http://schemas.microsoft.com/office/drawing/2014/chart" uri="{C3380CC4-5D6E-409C-BE32-E72D297353CC}">
              <c16:uniqueId val="{00000003-C130-4F11-9FA3-518AC8BE8A31}"/>
            </c:ext>
          </c:extLst>
        </c:ser>
        <c:dLbls>
          <c:showLegendKey val="0"/>
          <c:showVal val="0"/>
          <c:showCatName val="0"/>
          <c:showSerName val="0"/>
          <c:showPercent val="0"/>
          <c:showBubbleSize val="0"/>
        </c:dLbls>
        <c:gapWidth val="219"/>
        <c:overlap val="-27"/>
        <c:axId val="93739264"/>
        <c:axId val="93749248"/>
      </c:barChart>
      <c:catAx>
        <c:axId val="9373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749248"/>
        <c:crosses val="autoZero"/>
        <c:auto val="1"/>
        <c:lblAlgn val="ctr"/>
        <c:lblOffset val="100"/>
        <c:noMultiLvlLbl val="0"/>
      </c:catAx>
      <c:valAx>
        <c:axId val="93749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73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Estado!$A$1:$A$3</c:f>
              <c:strCache>
                <c:ptCount val="3"/>
                <c:pt idx="0">
                  <c:v>Uso</c:v>
                </c:pt>
                <c:pt idx="1">
                  <c:v>Desuso</c:v>
                </c:pt>
                <c:pt idx="2">
                  <c:v>Desechados</c:v>
                </c:pt>
              </c:strCache>
            </c:strRef>
          </c:cat>
          <c:val>
            <c:numRef>
              <c:f>Estado!$B$1:$B$3</c:f>
              <c:numCache>
                <c:formatCode>General</c:formatCode>
                <c:ptCount val="3"/>
                <c:pt idx="0">
                  <c:v>40576</c:v>
                </c:pt>
                <c:pt idx="1">
                  <c:v>12393</c:v>
                </c:pt>
                <c:pt idx="2">
                  <c:v>1755</c:v>
                </c:pt>
              </c:numCache>
            </c:numRef>
          </c:val>
          <c:extLst>
            <c:ext xmlns:c16="http://schemas.microsoft.com/office/drawing/2014/chart" uri="{C3380CC4-5D6E-409C-BE32-E72D297353CC}">
              <c16:uniqueId val="{00000000-FA7E-48AC-8520-5EB70ABE3392}"/>
            </c:ext>
          </c:extLst>
        </c:ser>
        <c:dLbls>
          <c:showLegendKey val="0"/>
          <c:showVal val="0"/>
          <c:showCatName val="0"/>
          <c:showSerName val="0"/>
          <c:showPercent val="0"/>
          <c:showBubbleSize val="0"/>
        </c:dLbls>
        <c:gapWidth val="219"/>
        <c:overlap val="-27"/>
        <c:axId val="238043136"/>
        <c:axId val="238044672"/>
      </c:barChart>
      <c:catAx>
        <c:axId val="23804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8044672"/>
        <c:crosses val="autoZero"/>
        <c:auto val="1"/>
        <c:lblAlgn val="ctr"/>
        <c:lblOffset val="100"/>
        <c:noMultiLvlLbl val="0"/>
      </c:catAx>
      <c:valAx>
        <c:axId val="23804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Número de Equipos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8043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Metas!$A$1:$A$3</c:f>
              <c:strCache>
                <c:ptCount val="3"/>
                <c:pt idx="0">
                  <c:v>% Marcado e Identificación</c:v>
                </c:pt>
                <c:pt idx="1">
                  <c:v>% Retiro de Uso</c:v>
                </c:pt>
                <c:pt idx="2">
                  <c:v>% Eliminación</c:v>
                </c:pt>
              </c:strCache>
            </c:strRef>
          </c:cat>
          <c:val>
            <c:numRef>
              <c:f>Metas!$B$1:$B$3</c:f>
              <c:numCache>
                <c:formatCode>0.0%</c:formatCode>
                <c:ptCount val="3"/>
                <c:pt idx="0">
                  <c:v>0.79290000000000005</c:v>
                </c:pt>
                <c:pt idx="1">
                  <c:v>0.29880000000000001</c:v>
                </c:pt>
                <c:pt idx="2">
                  <c:v>0.10290000000000001</c:v>
                </c:pt>
              </c:numCache>
            </c:numRef>
          </c:val>
          <c:extLst>
            <c:ext xmlns:c16="http://schemas.microsoft.com/office/drawing/2014/chart" uri="{C3380CC4-5D6E-409C-BE32-E72D297353CC}">
              <c16:uniqueId val="{00000000-47BE-4E6D-8C83-7E72DC746D56}"/>
            </c:ext>
          </c:extLst>
        </c:ser>
        <c:dLbls>
          <c:showLegendKey val="0"/>
          <c:showVal val="0"/>
          <c:showCatName val="0"/>
          <c:showSerName val="0"/>
          <c:showPercent val="0"/>
          <c:showBubbleSize val="0"/>
        </c:dLbls>
        <c:gapWidth val="219"/>
        <c:overlap val="-27"/>
        <c:axId val="238062592"/>
        <c:axId val="238076672"/>
      </c:barChart>
      <c:catAx>
        <c:axId val="23806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8076672"/>
        <c:crosses val="autoZero"/>
        <c:auto val="1"/>
        <c:lblAlgn val="ctr"/>
        <c:lblOffset val="100"/>
        <c:noMultiLvlLbl val="0"/>
      </c:catAx>
      <c:valAx>
        <c:axId val="238076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80625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9D-42CB-989A-6C6C1913E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F9D-42CB-989A-6C6C1913E286}"/>
              </c:ext>
            </c:extLst>
          </c:dPt>
          <c:dLbls>
            <c:dLbl>
              <c:idx val="0"/>
              <c:layout>
                <c:manualLayout>
                  <c:x val="0.16164807524059494"/>
                  <c:y val="-9.52048702245552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9D-42CB-989A-6C6C1913E286}"/>
                </c:ext>
              </c:extLst>
            </c:dLbl>
            <c:dLbl>
              <c:idx val="1"/>
              <c:layout>
                <c:manualLayout>
                  <c:x val="-0.12619586614173228"/>
                  <c:y val="1.9648585593467485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9D-42CB-989A-6C6C1913E2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'Actividad Económica'!$A$1:$A$2</c:f>
              <c:strCache>
                <c:ptCount val="2"/>
                <c:pt idx="0">
                  <c:v>Sector energético</c:v>
                </c:pt>
                <c:pt idx="1">
                  <c:v>Otros Sectores (Terceros)</c:v>
                </c:pt>
              </c:strCache>
            </c:strRef>
          </c:cat>
          <c:val>
            <c:numRef>
              <c:f>'Actividad Económica'!$B$1:$B$2</c:f>
              <c:numCache>
                <c:formatCode>General</c:formatCode>
                <c:ptCount val="2"/>
                <c:pt idx="0">
                  <c:v>23159</c:v>
                </c:pt>
                <c:pt idx="1">
                  <c:v>1515</c:v>
                </c:pt>
              </c:numCache>
            </c:numRef>
          </c:val>
          <c:extLst>
            <c:ext xmlns:c16="http://schemas.microsoft.com/office/drawing/2014/chart" uri="{C3380CC4-5D6E-409C-BE32-E72D297353CC}">
              <c16:uniqueId val="{00000004-DF9D-42CB-989A-6C6C1913E28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Estado!$A$1:$A$3</c:f>
              <c:strCache>
                <c:ptCount val="3"/>
                <c:pt idx="0">
                  <c:v>Uso</c:v>
                </c:pt>
                <c:pt idx="1">
                  <c:v>Desuso</c:v>
                </c:pt>
                <c:pt idx="2">
                  <c:v>Desechados</c:v>
                </c:pt>
              </c:strCache>
            </c:strRef>
          </c:cat>
          <c:val>
            <c:numRef>
              <c:f>Estado!$B$1:$B$3</c:f>
              <c:numCache>
                <c:formatCode>General</c:formatCode>
                <c:ptCount val="3"/>
                <c:pt idx="0">
                  <c:v>20123</c:v>
                </c:pt>
                <c:pt idx="1">
                  <c:v>3755</c:v>
                </c:pt>
                <c:pt idx="2">
                  <c:v>796</c:v>
                </c:pt>
              </c:numCache>
            </c:numRef>
          </c:val>
          <c:extLst>
            <c:ext xmlns:c16="http://schemas.microsoft.com/office/drawing/2014/chart" uri="{C3380CC4-5D6E-409C-BE32-E72D297353CC}">
              <c16:uniqueId val="{00000000-8B41-4346-84A1-23AA41A1467B}"/>
            </c:ext>
          </c:extLst>
        </c:ser>
        <c:dLbls>
          <c:showLegendKey val="0"/>
          <c:showVal val="0"/>
          <c:showCatName val="0"/>
          <c:showSerName val="0"/>
          <c:showPercent val="0"/>
          <c:showBubbleSize val="0"/>
        </c:dLbls>
        <c:gapWidth val="219"/>
        <c:overlap val="-27"/>
        <c:axId val="207325056"/>
        <c:axId val="207326592"/>
      </c:barChart>
      <c:catAx>
        <c:axId val="20732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326592"/>
        <c:crosses val="autoZero"/>
        <c:auto val="1"/>
        <c:lblAlgn val="ctr"/>
        <c:lblOffset val="100"/>
        <c:noMultiLvlLbl val="0"/>
      </c:catAx>
      <c:valAx>
        <c:axId val="20732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Número de Equipos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3250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Metas!$A$1:$A$3</c:f>
              <c:strCache>
                <c:ptCount val="3"/>
                <c:pt idx="0">
                  <c:v>% Marcado e Identificación</c:v>
                </c:pt>
                <c:pt idx="1">
                  <c:v>% Retiro de Uso</c:v>
                </c:pt>
                <c:pt idx="2">
                  <c:v>% Eliminación</c:v>
                </c:pt>
              </c:strCache>
            </c:strRef>
          </c:cat>
          <c:val>
            <c:numRef>
              <c:f>Metas!$B$1:$B$3</c:f>
              <c:numCache>
                <c:formatCode>0.0%</c:formatCode>
                <c:ptCount val="3"/>
                <c:pt idx="0">
                  <c:v>0.77900000000000003</c:v>
                </c:pt>
                <c:pt idx="1">
                  <c:v>0.36170000000000002</c:v>
                </c:pt>
                <c:pt idx="2">
                  <c:v>0.42180000000000001</c:v>
                </c:pt>
              </c:numCache>
            </c:numRef>
          </c:val>
          <c:extLst>
            <c:ext xmlns:c16="http://schemas.microsoft.com/office/drawing/2014/chart" uri="{C3380CC4-5D6E-409C-BE32-E72D297353CC}">
              <c16:uniqueId val="{00000000-CA8B-4D61-9032-E2C1A00BD258}"/>
            </c:ext>
          </c:extLst>
        </c:ser>
        <c:dLbls>
          <c:showLegendKey val="0"/>
          <c:showVal val="0"/>
          <c:showCatName val="0"/>
          <c:showSerName val="0"/>
          <c:showPercent val="0"/>
          <c:showBubbleSize val="0"/>
        </c:dLbls>
        <c:gapWidth val="219"/>
        <c:overlap val="-27"/>
        <c:axId val="207459456"/>
        <c:axId val="207460992"/>
      </c:barChart>
      <c:catAx>
        <c:axId val="2074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460992"/>
        <c:crosses val="autoZero"/>
        <c:auto val="1"/>
        <c:lblAlgn val="ctr"/>
        <c:lblOffset val="100"/>
        <c:noMultiLvlLbl val="0"/>
      </c:catAx>
      <c:valAx>
        <c:axId val="207460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459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'Gráfica 8'!$B$1</c:f>
              <c:strCache>
                <c:ptCount val="1"/>
                <c:pt idx="0">
                  <c:v>% Marcado e Identificación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645F-4174-9D2C-8AD9BE693E41}"/>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8'!$A$2</c:f>
              <c:strCache>
                <c:ptCount val="1"/>
                <c:pt idx="0">
                  <c:v>Año 2022</c:v>
                </c:pt>
              </c:strCache>
            </c:strRef>
          </c:cat>
          <c:val>
            <c:numRef>
              <c:f>'Gráfica 8'!$B$2</c:f>
              <c:numCache>
                <c:formatCode>0.0%</c:formatCode>
                <c:ptCount val="1"/>
                <c:pt idx="0">
                  <c:v>0.63890000000000002</c:v>
                </c:pt>
              </c:numCache>
            </c:numRef>
          </c:val>
          <c:extLst>
            <c:ext xmlns:c16="http://schemas.microsoft.com/office/drawing/2014/chart" uri="{C3380CC4-5D6E-409C-BE32-E72D297353CC}">
              <c16:uniqueId val="{00000001-2676-4B0C-A329-0CDEBDF95F63}"/>
            </c:ext>
          </c:extLst>
        </c:ser>
        <c:ser>
          <c:idx val="1"/>
          <c:order val="1"/>
          <c:tx>
            <c:strRef>
              <c:f>'Gráfica 8'!$C$1</c:f>
              <c:strCache>
                <c:ptCount val="1"/>
                <c:pt idx="0">
                  <c:v>% Retiro de Uso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8'!$A$2</c:f>
              <c:strCache>
                <c:ptCount val="1"/>
                <c:pt idx="0">
                  <c:v>Año 2022</c:v>
                </c:pt>
              </c:strCache>
            </c:strRef>
          </c:cat>
          <c:val>
            <c:numRef>
              <c:f>'Gráfica 8'!$C$2</c:f>
              <c:numCache>
                <c:formatCode>0.0%</c:formatCode>
                <c:ptCount val="1"/>
                <c:pt idx="0">
                  <c:v>0.70679999999999998</c:v>
                </c:pt>
              </c:numCache>
            </c:numRef>
          </c:val>
          <c:extLst>
            <c:ext xmlns:c16="http://schemas.microsoft.com/office/drawing/2014/chart" uri="{C3380CC4-5D6E-409C-BE32-E72D297353CC}">
              <c16:uniqueId val="{00000002-2676-4B0C-A329-0CDEBDF95F63}"/>
            </c:ext>
          </c:extLst>
        </c:ser>
        <c:ser>
          <c:idx val="2"/>
          <c:order val="2"/>
          <c:tx>
            <c:strRef>
              <c:f>'Gráfica 8'!$D$1</c:f>
              <c:strCache>
                <c:ptCount val="1"/>
                <c:pt idx="0">
                  <c:v>% Eliminación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8'!$A$2</c:f>
              <c:strCache>
                <c:ptCount val="1"/>
                <c:pt idx="0">
                  <c:v>Año 2022</c:v>
                </c:pt>
              </c:strCache>
            </c:strRef>
          </c:cat>
          <c:val>
            <c:numRef>
              <c:f>'Gráfica 8'!$D$2</c:f>
              <c:numCache>
                <c:formatCode>0.0%</c:formatCode>
                <c:ptCount val="1"/>
                <c:pt idx="0">
                  <c:v>0.43459999999999999</c:v>
                </c:pt>
              </c:numCache>
            </c:numRef>
          </c:val>
          <c:extLst>
            <c:ext xmlns:c16="http://schemas.microsoft.com/office/drawing/2014/chart" uri="{C3380CC4-5D6E-409C-BE32-E72D297353CC}">
              <c16:uniqueId val="{00000003-2676-4B0C-A329-0CDEBDF95F63}"/>
            </c:ext>
          </c:extLst>
        </c:ser>
        <c:dLbls>
          <c:showLegendKey val="0"/>
          <c:showVal val="0"/>
          <c:showCatName val="0"/>
          <c:showSerName val="0"/>
          <c:showPercent val="0"/>
          <c:showBubbleSize val="0"/>
        </c:dLbls>
        <c:gapWidth val="219"/>
        <c:overlap val="-27"/>
        <c:axId val="93668096"/>
        <c:axId val="93669632"/>
      </c:barChart>
      <c:catAx>
        <c:axId val="9366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669632"/>
        <c:crosses val="autoZero"/>
        <c:auto val="1"/>
        <c:lblAlgn val="ctr"/>
        <c:lblOffset val="100"/>
        <c:noMultiLvlLbl val="0"/>
      </c:catAx>
      <c:valAx>
        <c:axId val="93669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66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 Marcado e Identificación</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Año 2022</c:v>
                </c:pt>
                <c:pt idx="1">
                  <c:v>Año 2023</c:v>
                </c:pt>
              </c:strCache>
            </c:strRef>
          </c:cat>
          <c:val>
            <c:numRef>
              <c:f>Hoja1!$B$2:$B$3</c:f>
              <c:numCache>
                <c:formatCode>0.0%</c:formatCode>
                <c:ptCount val="2"/>
                <c:pt idx="0">
                  <c:v>0.63890000000000002</c:v>
                </c:pt>
                <c:pt idx="1">
                  <c:v>0.74199999999999999</c:v>
                </c:pt>
              </c:numCache>
            </c:numRef>
          </c:val>
          <c:extLst>
            <c:ext xmlns:c16="http://schemas.microsoft.com/office/drawing/2014/chart" uri="{C3380CC4-5D6E-409C-BE32-E72D297353CC}">
              <c16:uniqueId val="{00000000-F9D8-4B30-B696-5A000F414BBE}"/>
            </c:ext>
          </c:extLst>
        </c:ser>
        <c:dLbls>
          <c:showLegendKey val="0"/>
          <c:showVal val="0"/>
          <c:showCatName val="0"/>
          <c:showSerName val="0"/>
          <c:showPercent val="0"/>
          <c:showBubbleSize val="0"/>
        </c:dLbls>
        <c:gapWidth val="219"/>
        <c:overlap val="-27"/>
        <c:axId val="94053120"/>
        <c:axId val="94054656"/>
      </c:barChart>
      <c:catAx>
        <c:axId val="9405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94054656"/>
        <c:crosses val="autoZero"/>
        <c:auto val="1"/>
        <c:lblAlgn val="ctr"/>
        <c:lblOffset val="100"/>
        <c:noMultiLvlLbl val="0"/>
      </c:catAx>
      <c:valAx>
        <c:axId val="94054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05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 (2)'!$B$1</c:f>
              <c:strCache>
                <c:ptCount val="1"/>
                <c:pt idx="0">
                  <c:v>% Retiro de Uso</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 (2)'!$A$2:$A$3</c:f>
              <c:strCache>
                <c:ptCount val="2"/>
                <c:pt idx="0">
                  <c:v>Año 2022</c:v>
                </c:pt>
                <c:pt idx="1">
                  <c:v>Año 2023</c:v>
                </c:pt>
              </c:strCache>
            </c:strRef>
          </c:cat>
          <c:val>
            <c:numRef>
              <c:f>'Hoja1 (2)'!$B$2:$B$3</c:f>
              <c:numCache>
                <c:formatCode>0.0%</c:formatCode>
                <c:ptCount val="2"/>
                <c:pt idx="0">
                  <c:v>0.70679999999999998</c:v>
                </c:pt>
                <c:pt idx="1">
                  <c:v>0.69399999999999995</c:v>
                </c:pt>
              </c:numCache>
            </c:numRef>
          </c:val>
          <c:extLst>
            <c:ext xmlns:c16="http://schemas.microsoft.com/office/drawing/2014/chart" uri="{C3380CC4-5D6E-409C-BE32-E72D297353CC}">
              <c16:uniqueId val="{00000000-4B1C-4FA8-93C6-D1479D50C816}"/>
            </c:ext>
          </c:extLst>
        </c:ser>
        <c:dLbls>
          <c:showLegendKey val="0"/>
          <c:showVal val="0"/>
          <c:showCatName val="0"/>
          <c:showSerName val="0"/>
          <c:showPercent val="0"/>
          <c:showBubbleSize val="0"/>
        </c:dLbls>
        <c:gapWidth val="219"/>
        <c:overlap val="-27"/>
        <c:axId val="94106752"/>
        <c:axId val="94108288"/>
      </c:barChart>
      <c:catAx>
        <c:axId val="9410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94108288"/>
        <c:crosses val="autoZero"/>
        <c:auto val="1"/>
        <c:lblAlgn val="ctr"/>
        <c:lblOffset val="100"/>
        <c:noMultiLvlLbl val="0"/>
      </c:catAx>
      <c:valAx>
        <c:axId val="94108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10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 (3)'!$B$1</c:f>
              <c:strCache>
                <c:ptCount val="1"/>
                <c:pt idx="0">
                  <c:v>% Eliminación </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 (3)'!$A$2:$A$3</c:f>
              <c:strCache>
                <c:ptCount val="2"/>
                <c:pt idx="0">
                  <c:v>Año 2022</c:v>
                </c:pt>
                <c:pt idx="1">
                  <c:v>Año 2023</c:v>
                </c:pt>
              </c:strCache>
            </c:strRef>
          </c:cat>
          <c:val>
            <c:numRef>
              <c:f>'Hoja1 (3)'!$B$2:$B$3</c:f>
              <c:numCache>
                <c:formatCode>0.0%</c:formatCode>
                <c:ptCount val="2"/>
                <c:pt idx="0">
                  <c:v>0.43459999999999999</c:v>
                </c:pt>
                <c:pt idx="1">
                  <c:v>0.44130000000000003</c:v>
                </c:pt>
              </c:numCache>
            </c:numRef>
          </c:val>
          <c:extLst>
            <c:ext xmlns:c16="http://schemas.microsoft.com/office/drawing/2014/chart" uri="{C3380CC4-5D6E-409C-BE32-E72D297353CC}">
              <c16:uniqueId val="{00000000-D170-4DC6-9099-75132E563F1C}"/>
            </c:ext>
          </c:extLst>
        </c:ser>
        <c:dLbls>
          <c:showLegendKey val="0"/>
          <c:showVal val="0"/>
          <c:showCatName val="0"/>
          <c:showSerName val="0"/>
          <c:showPercent val="0"/>
          <c:showBubbleSize val="0"/>
        </c:dLbls>
        <c:gapWidth val="219"/>
        <c:overlap val="-27"/>
        <c:axId val="94382336"/>
        <c:axId val="94396416"/>
      </c:barChart>
      <c:catAx>
        <c:axId val="943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94396416"/>
        <c:crosses val="autoZero"/>
        <c:auto val="1"/>
        <c:lblAlgn val="ctr"/>
        <c:lblOffset val="100"/>
        <c:noMultiLvlLbl val="0"/>
      </c:catAx>
      <c:valAx>
        <c:axId val="94396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38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45-4506-A900-E9B8716131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45-4506-A900-E9B8716131D0}"/>
              </c:ext>
            </c:extLst>
          </c:dPt>
          <c:dLbls>
            <c:dLbl>
              <c:idx val="0"/>
              <c:layout>
                <c:manualLayout>
                  <c:x val="5.3314741907261591E-2"/>
                  <c:y val="-0.2155752405949258"/>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45-4506-A900-E9B8716131D0}"/>
                </c:ext>
              </c:extLst>
            </c:dLbl>
            <c:dLbl>
              <c:idx val="1"/>
              <c:layout>
                <c:manualLayout>
                  <c:x val="-0.12619586614173228"/>
                  <c:y val="1.9648585593467485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45-4506-A900-E9B8716131D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'Actividad Económica'!$A$1:$A$2</c:f>
              <c:strCache>
                <c:ptCount val="2"/>
                <c:pt idx="0">
                  <c:v>Sector energético</c:v>
                </c:pt>
                <c:pt idx="1">
                  <c:v>Otros Sectores (Terceros)</c:v>
                </c:pt>
              </c:strCache>
            </c:strRef>
          </c:cat>
          <c:val>
            <c:numRef>
              <c:f>'Actividad Económica'!$B$1:$B$2</c:f>
              <c:numCache>
                <c:formatCode>General</c:formatCode>
                <c:ptCount val="2"/>
                <c:pt idx="0">
                  <c:v>60025</c:v>
                </c:pt>
                <c:pt idx="1">
                  <c:v>1389</c:v>
                </c:pt>
              </c:numCache>
            </c:numRef>
          </c:val>
          <c:extLst>
            <c:ext xmlns:c16="http://schemas.microsoft.com/office/drawing/2014/chart" uri="{C3380CC4-5D6E-409C-BE32-E72D297353CC}">
              <c16:uniqueId val="{00000004-0145-4506-A900-E9B8716131D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Metas!$A$1:$A$3</c:f>
              <c:strCache>
                <c:ptCount val="3"/>
                <c:pt idx="0">
                  <c:v>% Marcado e Identificación</c:v>
                </c:pt>
                <c:pt idx="1">
                  <c:v>% Retiro de Uso</c:v>
                </c:pt>
                <c:pt idx="2">
                  <c:v>% Eliminación</c:v>
                </c:pt>
              </c:strCache>
            </c:strRef>
          </c:cat>
          <c:val>
            <c:numRef>
              <c:f>Metas!$B$1:$B$3</c:f>
              <c:numCache>
                <c:formatCode>0.0%</c:formatCode>
                <c:ptCount val="3"/>
                <c:pt idx="0">
                  <c:v>0.85950000000000004</c:v>
                </c:pt>
                <c:pt idx="1">
                  <c:v>0.90580000000000005</c:v>
                </c:pt>
                <c:pt idx="2">
                  <c:v>0.6411</c:v>
                </c:pt>
              </c:numCache>
            </c:numRef>
          </c:val>
          <c:extLst>
            <c:ext xmlns:c16="http://schemas.microsoft.com/office/drawing/2014/chart" uri="{C3380CC4-5D6E-409C-BE32-E72D297353CC}">
              <c16:uniqueId val="{00000000-42FB-435D-BB88-AC3544843B28}"/>
            </c:ext>
          </c:extLst>
        </c:ser>
        <c:dLbls>
          <c:showLegendKey val="0"/>
          <c:showVal val="0"/>
          <c:showCatName val="0"/>
          <c:showSerName val="0"/>
          <c:showPercent val="0"/>
          <c:showBubbleSize val="0"/>
        </c:dLbls>
        <c:gapWidth val="219"/>
        <c:overlap val="-27"/>
        <c:axId val="193025152"/>
        <c:axId val="193026688"/>
      </c:barChart>
      <c:catAx>
        <c:axId val="19302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3026688"/>
        <c:crosses val="autoZero"/>
        <c:auto val="1"/>
        <c:lblAlgn val="ctr"/>
        <c:lblOffset val="100"/>
        <c:noMultiLvlLbl val="0"/>
      </c:catAx>
      <c:valAx>
        <c:axId val="193026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3025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Estado!$A$1:$A$3</c:f>
              <c:strCache>
                <c:ptCount val="3"/>
                <c:pt idx="0">
                  <c:v>Uso</c:v>
                </c:pt>
                <c:pt idx="1">
                  <c:v>Desuso</c:v>
                </c:pt>
                <c:pt idx="2">
                  <c:v>Desechados</c:v>
                </c:pt>
              </c:strCache>
            </c:strRef>
          </c:cat>
          <c:val>
            <c:numRef>
              <c:f>Estado!$B$1:$B$3</c:f>
              <c:numCache>
                <c:formatCode>General</c:formatCode>
                <c:ptCount val="3"/>
                <c:pt idx="0">
                  <c:v>34834</c:v>
                </c:pt>
                <c:pt idx="1">
                  <c:v>225</c:v>
                </c:pt>
                <c:pt idx="2">
                  <c:v>26355</c:v>
                </c:pt>
              </c:numCache>
            </c:numRef>
          </c:val>
          <c:extLst>
            <c:ext xmlns:c16="http://schemas.microsoft.com/office/drawing/2014/chart" uri="{C3380CC4-5D6E-409C-BE32-E72D297353CC}">
              <c16:uniqueId val="{00000000-3A17-4E55-8601-C94AF0082250}"/>
            </c:ext>
          </c:extLst>
        </c:ser>
        <c:dLbls>
          <c:showLegendKey val="0"/>
          <c:showVal val="0"/>
          <c:showCatName val="0"/>
          <c:showSerName val="0"/>
          <c:showPercent val="0"/>
          <c:showBubbleSize val="0"/>
        </c:dLbls>
        <c:gapWidth val="219"/>
        <c:overlap val="-27"/>
        <c:axId val="190809984"/>
        <c:axId val="190811520"/>
      </c:barChart>
      <c:catAx>
        <c:axId val="19080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0811520"/>
        <c:crosses val="autoZero"/>
        <c:auto val="1"/>
        <c:lblAlgn val="ctr"/>
        <c:lblOffset val="100"/>
        <c:noMultiLvlLbl val="0"/>
      </c:catAx>
      <c:valAx>
        <c:axId val="19081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Número de Equipos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0809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B8-4B27-A617-3ED4300526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B8-4B27-A617-3ED4300526E3}"/>
              </c:ext>
            </c:extLst>
          </c:dPt>
          <c:dLbls>
            <c:dLbl>
              <c:idx val="0"/>
              <c:layout>
                <c:manualLayout>
                  <c:x val="0.26164807524059491"/>
                  <c:y val="-3.964931466899970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B8-4B27-A617-3ED4300526E3}"/>
                </c:ext>
              </c:extLst>
            </c:dLbl>
            <c:dLbl>
              <c:idx val="1"/>
              <c:layout>
                <c:manualLayout>
                  <c:x val="-0.12619586614173228"/>
                  <c:y val="1.9648585593467485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1B8-4B27-A617-3ED4300526E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'Actividad Económica'!$A$1:$A$2</c:f>
              <c:strCache>
                <c:ptCount val="2"/>
                <c:pt idx="0">
                  <c:v>Sector energético</c:v>
                </c:pt>
                <c:pt idx="1">
                  <c:v>Otros Sectores (Terceros)</c:v>
                </c:pt>
              </c:strCache>
            </c:strRef>
          </c:cat>
          <c:val>
            <c:numRef>
              <c:f>'Actividad Económica'!$B$1:$B$2</c:f>
              <c:numCache>
                <c:formatCode>General</c:formatCode>
                <c:ptCount val="2"/>
                <c:pt idx="0">
                  <c:v>52374</c:v>
                </c:pt>
                <c:pt idx="1">
                  <c:v>2350</c:v>
                </c:pt>
              </c:numCache>
            </c:numRef>
          </c:val>
          <c:extLst>
            <c:ext xmlns:c16="http://schemas.microsoft.com/office/drawing/2014/chart" uri="{C3380CC4-5D6E-409C-BE32-E72D297353CC}">
              <c16:uniqueId val="{00000004-91B8-4B27-A617-3ED4300526E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A5A6A-EF40-4D83-9F11-3AF6FE43C542}" type="datetimeFigureOut">
              <a:rPr lang="es-CO" smtClean="0"/>
              <a:t>22/04/2025</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0CCEC4-929D-4520-899D-7D1E36ED0D66}" type="slidenum">
              <a:rPr lang="es-CO" smtClean="0"/>
              <a:t>‹Nº›</a:t>
            </a:fld>
            <a:endParaRPr lang="es-CO"/>
          </a:p>
        </p:txBody>
      </p:sp>
    </p:spTree>
    <p:extLst>
      <p:ext uri="{BB962C8B-B14F-4D97-AF65-F5344CB8AC3E}">
        <p14:creationId xmlns:p14="http://schemas.microsoft.com/office/powerpoint/2010/main" val="372529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39B20-166D-4624-BB22-A74B51DD5675}" type="datetimeFigureOut">
              <a:rPr lang="es-MX" smtClean="0"/>
              <a:t>22/04/2025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280A9-CB00-4B90-9015-F997404898FF}" type="slidenum">
              <a:rPr lang="es-MX" smtClean="0"/>
              <a:t>‹Nº›</a:t>
            </a:fld>
            <a:endParaRPr lang="es-MX"/>
          </a:p>
        </p:txBody>
      </p:sp>
    </p:spTree>
    <p:extLst>
      <p:ext uri="{BB962C8B-B14F-4D97-AF65-F5344CB8AC3E}">
        <p14:creationId xmlns:p14="http://schemas.microsoft.com/office/powerpoint/2010/main" val="9157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3.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5.wdp"/><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6.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7.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6.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8.wdp"/><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microsoft.com/office/2007/relationships/hdphoto" Target="../media/hdphoto9.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6.jp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9.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02B6317-D322-6910-FAE3-4A3D23D5FE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5915" y="2022155"/>
            <a:ext cx="2280170" cy="2813691"/>
          </a:xfrm>
          <a:prstGeom prst="rect">
            <a:avLst/>
          </a:prstGeom>
        </p:spPr>
      </p:pic>
    </p:spTree>
    <p:extLst>
      <p:ext uri="{BB962C8B-B14F-4D97-AF65-F5344CB8AC3E}">
        <p14:creationId xmlns:p14="http://schemas.microsoft.com/office/powerpoint/2010/main" val="177035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9" name="Imagen 8"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0" name="CuadroTexto 9">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texto vertical 2">
            <a:extLst>
              <a:ext uri="{FF2B5EF4-FFF2-40B4-BE49-F238E27FC236}">
                <a16:creationId xmlns:a16="http://schemas.microsoft.com/office/drawing/2014/main" id="{B48743B4-32EC-4FB8-39DA-43FAD87E5862}"/>
              </a:ext>
            </a:extLst>
          </p:cNvPr>
          <p:cNvSpPr>
            <a:spLocks noGrp="1"/>
          </p:cNvSpPr>
          <p:nvPr>
            <p:ph type="body" orient="vert" idx="1"/>
          </p:nvPr>
        </p:nvSpPr>
        <p:spPr/>
        <p:txBody>
          <a:bodyPr vert="eaVert">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1B4ADD26-250E-D59C-44D4-29E9114C640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5" name="Marcador de pie de página 4">
            <a:extLst>
              <a:ext uri="{FF2B5EF4-FFF2-40B4-BE49-F238E27FC236}">
                <a16:creationId xmlns:a16="http://schemas.microsoft.com/office/drawing/2014/main" id="{4714E331-D95D-C3B1-08DE-44AFB93C897E}"/>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C34E802-05AD-0EDE-DF6F-5A7678636F24}"/>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8"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2" name="Imagen 11">
            <a:extLst>
              <a:ext uri="{FF2B5EF4-FFF2-40B4-BE49-F238E27FC236}">
                <a16:creationId xmlns:a16="http://schemas.microsoft.com/office/drawing/2014/main" id="{9B947472-AA8D-E9B0-9E8E-CEC7CE95106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3" name="Imagen 12">
            <a:extLst>
              <a:ext uri="{FF2B5EF4-FFF2-40B4-BE49-F238E27FC236}">
                <a16:creationId xmlns:a16="http://schemas.microsoft.com/office/drawing/2014/main" id="{D1585F5D-2E05-677D-9748-C1D8742609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215937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A75D2D-FF8E-E886-CA68-B24A8FE549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5915" y="2022155"/>
            <a:ext cx="2280170" cy="2813691"/>
          </a:xfrm>
          <a:prstGeom prst="rect">
            <a:avLst/>
          </a:prstGeom>
        </p:spPr>
      </p:pic>
    </p:spTree>
    <p:extLst>
      <p:ext uri="{BB962C8B-B14F-4D97-AF65-F5344CB8AC3E}">
        <p14:creationId xmlns:p14="http://schemas.microsoft.com/office/powerpoint/2010/main" val="61574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diciones Hidrometeorologica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1" name="Rectángulo 20"/>
          <p:cNvSpPr/>
          <p:nvPr userDrawn="1"/>
        </p:nvSpPr>
        <p:spPr>
          <a:xfrm>
            <a:off x="-1934" y="949571"/>
            <a:ext cx="12193935" cy="5122985"/>
          </a:xfrm>
          <a:prstGeom prst="rect">
            <a:avLst/>
          </a:prstGeom>
          <a:solidFill>
            <a:srgbClr val="D5EE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a:p>
        </p:txBody>
      </p:sp>
      <p:grpSp>
        <p:nvGrpSpPr>
          <p:cNvPr id="15" name="Grupo 14"/>
          <p:cNvGrpSpPr/>
          <p:nvPr userDrawn="1"/>
        </p:nvGrpSpPr>
        <p:grpSpPr>
          <a:xfrm>
            <a:off x="1409105" y="1102817"/>
            <a:ext cx="4244023" cy="4917996"/>
            <a:chOff x="811676" y="914400"/>
            <a:chExt cx="4430249" cy="5133796"/>
          </a:xfrm>
        </p:grpSpPr>
        <p:pic>
          <p:nvPicPr>
            <p:cNvPr id="16" name="Google Shape;16;p72"/>
            <p:cNvPicPr preferRelativeResize="0"/>
            <p:nvPr/>
          </p:nvPicPr>
          <p:blipFill rotWithShape="1">
            <a:blip r:embed="rId3">
              <a:alphaModFix/>
            </a:blip>
            <a:srcRect/>
            <a:stretch/>
          </p:blipFill>
          <p:spPr>
            <a:xfrm>
              <a:off x="811676" y="922338"/>
              <a:ext cx="388937" cy="4675187"/>
            </a:xfrm>
            <a:prstGeom prst="rect">
              <a:avLst/>
            </a:prstGeom>
            <a:noFill/>
            <a:ln>
              <a:noFill/>
            </a:ln>
          </p:spPr>
        </p:pic>
        <p:sp>
          <p:nvSpPr>
            <p:cNvPr id="17" name="Google Shape;17;p72"/>
            <p:cNvSpPr/>
            <p:nvPr/>
          </p:nvSpPr>
          <p:spPr>
            <a:xfrm>
              <a:off x="823913" y="914400"/>
              <a:ext cx="4408487" cy="4683125"/>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 name="Google Shape;19;p72"/>
            <p:cNvSpPr txBox="1"/>
            <p:nvPr/>
          </p:nvSpPr>
          <p:spPr>
            <a:xfrm>
              <a:off x="814389" y="5599113"/>
              <a:ext cx="4427536" cy="449083"/>
            </a:xfrm>
            <a:prstGeom prst="rect">
              <a:avLst/>
            </a:prstGeom>
            <a:solidFill>
              <a:schemeClr val="lt1"/>
            </a:solidFill>
            <a:ln>
              <a:noFill/>
            </a:ln>
          </p:spPr>
          <p:txBody>
            <a:bodyPr spcFirstLastPara="1" wrap="square" lIns="91425" tIns="45700" rIns="91425" bIns="45700" anchor="t" anchorCtr="0">
              <a:spAutoFit/>
            </a:bodyPr>
            <a:lstStyle/>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dirty="0">
                <a:solidFill>
                  <a:srgbClr val="000000"/>
                </a:solidFill>
                <a:latin typeface="Arial Narrow"/>
                <a:ea typeface="Arial Narrow"/>
                <a:cs typeface="Arial Narrow"/>
                <a:sym typeface="Arial Narrow"/>
              </a:endParaRPr>
            </a:p>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dirty="0">
                <a:solidFill>
                  <a:srgbClr val="000000"/>
                </a:solidFill>
                <a:latin typeface="Arial Narrow"/>
                <a:ea typeface="Arial Narrow"/>
                <a:cs typeface="Arial Narrow"/>
                <a:sym typeface="Arial Narrow"/>
              </a:endParaRPr>
            </a:p>
          </p:txBody>
        </p:sp>
      </p:grpSp>
      <p:sp>
        <p:nvSpPr>
          <p:cNvPr id="25" name="Google Shape;17;p72"/>
          <p:cNvSpPr/>
          <p:nvPr/>
        </p:nvSpPr>
        <p:spPr>
          <a:xfrm>
            <a:off x="6872515" y="1072122"/>
            <a:ext cx="4043565" cy="4595148"/>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19;p72"/>
          <p:cNvSpPr txBox="1"/>
          <p:nvPr/>
        </p:nvSpPr>
        <p:spPr>
          <a:xfrm>
            <a:off x="6872515" y="5577698"/>
            <a:ext cx="4043565" cy="430206"/>
          </a:xfrm>
          <a:prstGeom prst="rect">
            <a:avLst/>
          </a:prstGeom>
          <a:solidFill>
            <a:schemeClr val="lt1"/>
          </a:solidFill>
          <a:ln>
            <a:noFill/>
          </a:ln>
        </p:spPr>
        <p:txBody>
          <a:bodyPr spcFirstLastPara="1" wrap="square" lIns="91425" tIns="45700" rIns="91425" bIns="45700" anchor="t" anchorCtr="0">
            <a:spAutoFit/>
          </a:bodyPr>
          <a:lstStyle/>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p:txBody>
      </p:sp>
      <p:sp>
        <p:nvSpPr>
          <p:cNvPr id="44" name="Marcador de texto 43"/>
          <p:cNvSpPr>
            <a:spLocks noGrp="1"/>
          </p:cNvSpPr>
          <p:nvPr>
            <p:ph type="body" sz="quarter" idx="10"/>
          </p:nvPr>
        </p:nvSpPr>
        <p:spPr>
          <a:xfrm>
            <a:off x="6983414" y="5598571"/>
            <a:ext cx="3838575" cy="361950"/>
          </a:xfrm>
        </p:spPr>
        <p:txBody>
          <a:bodyPr>
            <a:noAutofit/>
          </a:bodyPr>
          <a:lstStyle>
            <a:lvl1pPr marL="0" indent="0" algn="ctr">
              <a:buNone/>
              <a:defRPr sz="10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48" name="Marcador de texto 43"/>
          <p:cNvSpPr>
            <a:spLocks noGrp="1"/>
          </p:cNvSpPr>
          <p:nvPr>
            <p:ph type="body" sz="quarter" idx="11"/>
          </p:nvPr>
        </p:nvSpPr>
        <p:spPr>
          <a:xfrm>
            <a:off x="1613125" y="5608619"/>
            <a:ext cx="3838575" cy="361950"/>
          </a:xfrm>
        </p:spPr>
        <p:txBody>
          <a:bodyPr>
            <a:noAutofit/>
          </a:bodyPr>
          <a:lstStyle>
            <a:lvl1pPr marL="0" indent="0" algn="ctr">
              <a:buNone/>
              <a:defRPr sz="10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9" name="Imagen 48"/>
          <p:cNvPicPr>
            <a:picLocks noChangeAspect="1"/>
          </p:cNvPicPr>
          <p:nvPr userDrawn="1"/>
        </p:nvPicPr>
        <p:blipFill>
          <a:blip r:embed="rId4"/>
          <a:stretch>
            <a:fillRect/>
          </a:stretch>
        </p:blipFill>
        <p:spPr>
          <a:xfrm>
            <a:off x="2646070" y="6105426"/>
            <a:ext cx="6899860" cy="564757"/>
          </a:xfrm>
          <a:prstGeom prst="rect">
            <a:avLst/>
          </a:prstGeom>
        </p:spPr>
      </p:pic>
      <p:sp>
        <p:nvSpPr>
          <p:cNvPr id="6" name="Rectángulo: esquinas superiores redondeadas 5">
            <a:extLst>
              <a:ext uri="{FF2B5EF4-FFF2-40B4-BE49-F238E27FC236}">
                <a16:creationId xmlns:a16="http://schemas.microsoft.com/office/drawing/2014/main" id="{3746117A-F2B2-B05A-93EB-9767AF34ECAC}"/>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p:cNvPicPr>
            <a:picLocks noChangeAspect="1"/>
          </p:cNvPicPr>
          <p:nvPr userDrawn="1"/>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Photocopy/>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1263" y="293163"/>
            <a:ext cx="369332" cy="369332"/>
          </a:xfrm>
          <a:prstGeom prst="rect">
            <a:avLst/>
          </a:prstGeom>
        </p:spPr>
      </p:pic>
      <p:sp>
        <p:nvSpPr>
          <p:cNvPr id="29" name="CuadroTexto 28"/>
          <p:cNvSpPr txBox="1"/>
          <p:nvPr userDrawn="1"/>
        </p:nvSpPr>
        <p:spPr>
          <a:xfrm>
            <a:off x="844884" y="299048"/>
            <a:ext cx="4525598" cy="369332"/>
          </a:xfrm>
          <a:prstGeom prst="rect">
            <a:avLst/>
          </a:prstGeom>
          <a:noFill/>
        </p:spPr>
        <p:txBody>
          <a:bodyPr wrap="none" rtlCol="0">
            <a:spAutoFit/>
          </a:bodyPr>
          <a:lstStyle/>
          <a:p>
            <a:r>
              <a:rPr lang="es-ES" sz="1800" b="1" dirty="0">
                <a:solidFill>
                  <a:schemeClr val="bg1"/>
                </a:solidFill>
                <a:latin typeface="Verdana" panose="020B0604030504040204" pitchFamily="34" charset="0"/>
                <a:ea typeface="Verdana" panose="020B0604030504040204" pitchFamily="34" charset="0"/>
              </a:rPr>
              <a:t>Condiciones Hidrometeorológicas</a:t>
            </a:r>
            <a:endParaRPr lang="es-MX" sz="1800" b="1" dirty="0">
              <a:solidFill>
                <a:schemeClr val="bg1"/>
              </a:solidFill>
              <a:latin typeface="Verdana" panose="020B0604030504040204" pitchFamily="34" charset="0"/>
              <a:ea typeface="Verdana" panose="020B0604030504040204" pitchFamily="34" charset="0"/>
            </a:endParaRPr>
          </a:p>
        </p:txBody>
      </p:sp>
      <p:pic>
        <p:nvPicPr>
          <p:cNvPr id="2" name="Imagen 1">
            <a:extLst>
              <a:ext uri="{FF2B5EF4-FFF2-40B4-BE49-F238E27FC236}">
                <a16:creationId xmlns:a16="http://schemas.microsoft.com/office/drawing/2014/main" id="{6F1DAE29-976A-A281-E12B-25DC743A3D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4716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diciones Hidrometeorológica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3900"/>
            <a:ext cx="12190067" cy="6859090"/>
          </a:xfrm>
          <a:prstGeom prst="rect">
            <a:avLst/>
          </a:prstGeom>
        </p:spPr>
      </p:pic>
      <p:graphicFrame>
        <p:nvGraphicFramePr>
          <p:cNvPr id="19" name="Google Shape;22;p73"/>
          <p:cNvGraphicFramePr/>
          <p:nvPr userDrawn="1">
            <p:extLst>
              <p:ext uri="{D42A27DB-BD31-4B8C-83A1-F6EECF244321}">
                <p14:modId xmlns:p14="http://schemas.microsoft.com/office/powerpoint/2010/main" val="4140264445"/>
              </p:ext>
            </p:extLst>
          </p:nvPr>
        </p:nvGraphicFramePr>
        <p:xfrm>
          <a:off x="1" y="1075525"/>
          <a:ext cx="12190065" cy="5086477"/>
        </p:xfrm>
        <a:graphic>
          <a:graphicData uri="http://schemas.openxmlformats.org/drawingml/2006/table">
            <a:tbl>
              <a:tblPr>
                <a:tableStyleId>{10A1B5D5-9B99-4C35-A422-299274C87663}</a:tableStyleId>
              </a:tblPr>
              <a:tblGrid>
                <a:gridCol w="5029199">
                  <a:extLst>
                    <a:ext uri="{9D8B030D-6E8A-4147-A177-3AD203B41FA5}">
                      <a16:colId xmlns:a16="http://schemas.microsoft.com/office/drawing/2014/main" val="20000"/>
                    </a:ext>
                  </a:extLst>
                </a:gridCol>
                <a:gridCol w="7160866">
                  <a:extLst>
                    <a:ext uri="{9D8B030D-6E8A-4147-A177-3AD203B41FA5}">
                      <a16:colId xmlns:a16="http://schemas.microsoft.com/office/drawing/2014/main" val="20001"/>
                    </a:ext>
                  </a:extLst>
                </a:gridCol>
              </a:tblGrid>
              <a:tr h="315431">
                <a:tc>
                  <a:txBody>
                    <a:bodyPr/>
                    <a:lstStyle/>
                    <a:p>
                      <a:pPr marL="0" marR="0" lvl="0" indent="0" algn="ctr" rtl="0">
                        <a:lnSpc>
                          <a:spcPct val="100000"/>
                        </a:lnSpc>
                        <a:spcBef>
                          <a:spcPts val="0"/>
                        </a:spcBef>
                        <a:spcAft>
                          <a:spcPts val="0"/>
                        </a:spcAft>
                        <a:buClr>
                          <a:srgbClr val="000000"/>
                        </a:buClr>
                        <a:buSzPts val="1400"/>
                        <a:buFont typeface="Arial"/>
                        <a:buNone/>
                      </a:pPr>
                      <a:r>
                        <a:rPr lang="es-CO" sz="1100" b="1" u="none" strike="noStrike" cap="none" dirty="0">
                          <a:solidFill>
                            <a:srgbClr val="16719A"/>
                          </a:solidFill>
                          <a:latin typeface="Verdana" panose="020B0604030504040204" pitchFamily="34" charset="0"/>
                          <a:ea typeface="Verdana" panose="020B0604030504040204" pitchFamily="34" charset="0"/>
                          <a:sym typeface="Arial Narrow"/>
                        </a:rPr>
                        <a:t>Condiciones meteorológicas en las últimas horas</a:t>
                      </a:r>
                      <a:endParaRPr sz="1100" b="1" u="none" strike="noStrike" cap="none" dirty="0">
                        <a:solidFill>
                          <a:srgbClr val="16719A"/>
                        </a:solidFill>
                        <a:latin typeface="Verdana" panose="020B0604030504040204" pitchFamily="34" charset="0"/>
                        <a:ea typeface="Verdana" panose="020B0604030504040204" pitchFamily="34" charset="0"/>
                        <a:cs typeface="Arial Narrow"/>
                        <a:sym typeface="Arial Narrow"/>
                      </a:endParaRPr>
                    </a:p>
                  </a:txBody>
                  <a:tcPr marL="85079" marR="85079" marT="42540" marB="42540" anchor="ctr">
                    <a:lnL w="12700" cmpd="sng">
                      <a:noFill/>
                    </a:lnL>
                    <a:lnR w="12700" cap="flat" cmpd="sng" algn="ctr">
                      <a:solidFill>
                        <a:srgbClr val="16719A"/>
                      </a:solidFill>
                      <a:prstDash val="solid"/>
                      <a:round/>
                      <a:headEnd type="none" w="med" len="med"/>
                      <a:tailEnd type="none" w="med" len="med"/>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Clr>
                          <a:srgbClr val="000000"/>
                        </a:buClr>
                        <a:buSzPts val="1400"/>
                        <a:buFont typeface="Arial"/>
                        <a:buNone/>
                      </a:pPr>
                      <a:r>
                        <a:rPr lang="es-CO" sz="1100" b="1" u="none" strike="noStrike" cap="none" dirty="0">
                          <a:solidFill>
                            <a:srgbClr val="16719A"/>
                          </a:solidFill>
                          <a:latin typeface="Verdana" panose="020B0604030504040204" pitchFamily="34" charset="0"/>
                          <a:ea typeface="Verdana" panose="020B0604030504040204" pitchFamily="34" charset="0"/>
                          <a:sym typeface="Arial Narrow"/>
                        </a:rPr>
                        <a:t>Lluvias destacadas en las últimas horas</a:t>
                      </a:r>
                      <a:endParaRPr sz="1100" b="1" u="none" strike="noStrike" cap="none" dirty="0">
                        <a:solidFill>
                          <a:srgbClr val="16719A"/>
                        </a:solidFill>
                        <a:latin typeface="Verdana" panose="020B0604030504040204" pitchFamily="34" charset="0"/>
                        <a:ea typeface="Verdana" panose="020B0604030504040204" pitchFamily="34" charset="0"/>
                        <a:cs typeface="Arial Narrow"/>
                        <a:sym typeface="Arial Narrow"/>
                      </a:endParaRPr>
                    </a:p>
                  </a:txBody>
                  <a:tcPr marL="63798" marR="63798" marT="0" marB="0" anchor="ctr">
                    <a:lnL w="12700" cap="flat" cmpd="sng" algn="ctr">
                      <a:solidFill>
                        <a:srgbClr val="16719A"/>
                      </a:solidFill>
                      <a:prstDash val="solid"/>
                      <a:round/>
                      <a:headEnd type="none" w="med" len="med"/>
                      <a:tailEnd type="none" w="med" len="med"/>
                    </a:lnL>
                    <a:lnR w="12700" cmpd="sng">
                      <a:noFill/>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71046">
                <a:tc>
                  <a:txBody>
                    <a:bodyPr/>
                    <a:lstStyle/>
                    <a:p>
                      <a:pPr marL="0" marR="0" lvl="0" indent="0" algn="ctr" rtl="0">
                        <a:lnSpc>
                          <a:spcPct val="100000"/>
                        </a:lnSpc>
                        <a:spcBef>
                          <a:spcPts val="0"/>
                        </a:spcBef>
                        <a:spcAft>
                          <a:spcPts val="0"/>
                        </a:spcAft>
                        <a:buClr>
                          <a:srgbClr val="000000"/>
                        </a:buClr>
                        <a:buSzPts val="1400"/>
                        <a:buFont typeface="Arial"/>
                        <a:buNone/>
                      </a:pPr>
                      <a:endParaRPr sz="1300" b="0" u="none" strike="noStrike" cap="none" dirty="0">
                        <a:latin typeface="Arial Narrow"/>
                        <a:ea typeface="Arial Narrow"/>
                        <a:cs typeface="Arial Narrow"/>
                        <a:sym typeface="Arial Narrow"/>
                      </a:endParaRPr>
                    </a:p>
                  </a:txBody>
                  <a:tcPr marL="85079" marR="85079" marT="42540" marB="42540">
                    <a:lnL w="12700" cmpd="sng">
                      <a:noFill/>
                    </a:lnL>
                    <a:lnR w="12700" cap="flat" cmpd="sng" algn="ctr">
                      <a:solidFill>
                        <a:srgbClr val="16719A"/>
                      </a:solidFill>
                      <a:prstDash val="solid"/>
                      <a:round/>
                      <a:headEnd type="none" w="med" len="med"/>
                      <a:tailEnd type="none" w="med" len="med"/>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300" u="none" strike="noStrike" cap="none" dirty="0">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u="none" strike="noStrike" cap="none" dirty="0">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u="none" strike="noStrike" cap="none" dirty="0">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b="1" u="none" strike="noStrike" cap="none" dirty="0">
                        <a:latin typeface="Arial Narrow"/>
                        <a:ea typeface="Arial Narrow"/>
                        <a:cs typeface="Arial Narrow"/>
                        <a:sym typeface="Arial Narrow"/>
                      </a:endParaRPr>
                    </a:p>
                  </a:txBody>
                  <a:tcPr marL="85079" marR="85079" marT="42540" marB="42540">
                    <a:lnL w="12700" cap="flat" cmpd="sng" algn="ctr">
                      <a:solidFill>
                        <a:srgbClr val="16719A"/>
                      </a:solidFill>
                      <a:prstDash val="solid"/>
                      <a:round/>
                      <a:headEnd type="none" w="med" len="med"/>
                      <a:tailEnd type="none" w="med" len="med"/>
                    </a:lnL>
                    <a:lnR w="12700" cmpd="sng">
                      <a:noFill/>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p:cNvPicPr>
            <a:picLocks noChangeAspect="1"/>
          </p:cNvPicPr>
          <p:nvPr userDrawn="1"/>
        </p:nvPicPr>
        <p:blipFill>
          <a:blip r:embed="rId3"/>
          <a:stretch>
            <a:fillRect/>
          </a:stretch>
        </p:blipFill>
        <p:spPr>
          <a:xfrm>
            <a:off x="1335855" y="6294650"/>
            <a:ext cx="9520290" cy="286632"/>
          </a:xfrm>
          <a:prstGeom prst="rect">
            <a:avLst/>
          </a:prstGeom>
        </p:spPr>
      </p:pic>
      <p:sp>
        <p:nvSpPr>
          <p:cNvPr id="20" name="Google Shape;23;p73"/>
          <p:cNvSpPr/>
          <p:nvPr userDrawn="1"/>
        </p:nvSpPr>
        <p:spPr>
          <a:xfrm>
            <a:off x="521652" y="1515900"/>
            <a:ext cx="4003851" cy="4295353"/>
          </a:xfrm>
          <a:prstGeom prst="rect">
            <a:avLst/>
          </a:prstGeom>
          <a:noFill/>
          <a:ln w="9525" cap="flat" cmpd="sng">
            <a:solidFill>
              <a:schemeClr val="bg2">
                <a:lumMod val="9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Marcador de texto 43"/>
          <p:cNvSpPr>
            <a:spLocks noGrp="1"/>
          </p:cNvSpPr>
          <p:nvPr>
            <p:ph type="body" sz="quarter" idx="12"/>
          </p:nvPr>
        </p:nvSpPr>
        <p:spPr>
          <a:xfrm>
            <a:off x="5370482" y="1603433"/>
            <a:ext cx="6501220" cy="4309486"/>
          </a:xfrm>
        </p:spPr>
        <p:txBody>
          <a:bodyPr>
            <a:noAutofit/>
          </a:bodyPr>
          <a:lstStyle>
            <a:lvl1pPr marL="0" indent="0" algn="just">
              <a:buNone/>
              <a:defRPr sz="105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24" name="Marcador de texto 43"/>
          <p:cNvSpPr>
            <a:spLocks noGrp="1"/>
          </p:cNvSpPr>
          <p:nvPr>
            <p:ph type="body" sz="quarter" idx="13"/>
          </p:nvPr>
        </p:nvSpPr>
        <p:spPr>
          <a:xfrm>
            <a:off x="521652" y="5895773"/>
            <a:ext cx="4003851" cy="159316"/>
          </a:xfrm>
        </p:spPr>
        <p:txBody>
          <a:bodyPr>
            <a:noAutofit/>
          </a:bodyPr>
          <a:lstStyle>
            <a:lvl1pPr marL="0" indent="0" algn="ctr">
              <a:buNone/>
              <a:defRPr sz="8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7" name="Rectángulo: esquinas superiores redondeadas 6">
            <a:extLst>
              <a:ext uri="{FF2B5EF4-FFF2-40B4-BE49-F238E27FC236}">
                <a16:creationId xmlns:a16="http://schemas.microsoft.com/office/drawing/2014/main" id="{693C2614-2550-AFBB-658C-FFED1C9504EF}"/>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a:extLst>
              <a:ext uri="{FF2B5EF4-FFF2-40B4-BE49-F238E27FC236}">
                <a16:creationId xmlns:a16="http://schemas.microsoft.com/office/drawing/2014/main" id="{F79F18CF-1119-F722-55A1-84DB62DEC146}"/>
              </a:ext>
            </a:extLst>
          </p:cNvPr>
          <p:cNvPicPr>
            <a:picLocks noChangeAspect="1"/>
          </p:cNvPicPr>
          <p:nvPr userDrawn="1"/>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1263" y="293163"/>
            <a:ext cx="369332" cy="369332"/>
          </a:xfrm>
          <a:prstGeom prst="rect">
            <a:avLst/>
          </a:prstGeom>
        </p:spPr>
      </p:pic>
      <p:sp>
        <p:nvSpPr>
          <p:cNvPr id="10" name="CuadroTexto 9">
            <a:extLst>
              <a:ext uri="{FF2B5EF4-FFF2-40B4-BE49-F238E27FC236}">
                <a16:creationId xmlns:a16="http://schemas.microsoft.com/office/drawing/2014/main" id="{8026212B-C652-E810-3945-2F252EB124AA}"/>
              </a:ext>
            </a:extLst>
          </p:cNvPr>
          <p:cNvSpPr txBox="1"/>
          <p:nvPr userDrawn="1"/>
        </p:nvSpPr>
        <p:spPr>
          <a:xfrm>
            <a:off x="844884" y="299048"/>
            <a:ext cx="4525598" cy="369332"/>
          </a:xfrm>
          <a:prstGeom prst="rect">
            <a:avLst/>
          </a:prstGeom>
          <a:noFill/>
        </p:spPr>
        <p:txBody>
          <a:bodyPr wrap="none" rtlCol="0">
            <a:spAutoFit/>
          </a:bodyPr>
          <a:lstStyle/>
          <a:p>
            <a:r>
              <a:rPr lang="es-ES" sz="1800" b="1" dirty="0">
                <a:solidFill>
                  <a:schemeClr val="bg1"/>
                </a:solidFill>
                <a:latin typeface="Verdana" panose="020B0604030504040204" pitchFamily="34" charset="0"/>
                <a:ea typeface="Verdana" panose="020B0604030504040204" pitchFamily="34" charset="0"/>
              </a:rPr>
              <a:t>Condiciones Hidrometeorológicas</a:t>
            </a:r>
            <a:endParaRPr lang="es-MX" sz="1800" b="1" dirty="0">
              <a:solidFill>
                <a:schemeClr val="bg1"/>
              </a:solidFill>
              <a:latin typeface="Verdana" panose="020B0604030504040204" pitchFamily="34" charset="0"/>
              <a:ea typeface="Verdana" panose="020B0604030504040204" pitchFamily="34" charset="0"/>
            </a:endParaRPr>
          </a:p>
        </p:txBody>
      </p:sp>
      <p:pic>
        <p:nvPicPr>
          <p:cNvPr id="2" name="Imagen 1">
            <a:extLst>
              <a:ext uri="{FF2B5EF4-FFF2-40B4-BE49-F238E27FC236}">
                <a16:creationId xmlns:a16="http://schemas.microsoft.com/office/drawing/2014/main" id="{FF06E41E-F488-9B5B-1127-3E9C977531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46274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nóstico de precipitacione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46738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2" name="Marcador de texto 43"/>
          <p:cNvSpPr>
            <a:spLocks noGrp="1"/>
          </p:cNvSpPr>
          <p:nvPr>
            <p:ph type="body" sz="quarter" idx="12"/>
          </p:nvPr>
        </p:nvSpPr>
        <p:spPr>
          <a:xfrm>
            <a:off x="5951621" y="1409403"/>
            <a:ext cx="5438274" cy="3836114"/>
          </a:xfrm>
        </p:spPr>
        <p:txBody>
          <a:bodyPr>
            <a:noAutofit/>
          </a:bodyPr>
          <a:lstStyle>
            <a:lvl1pPr marL="0" indent="0" algn="just">
              <a:buNone/>
              <a:defRPr sz="12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 name="Imagen 3"/>
          <p:cNvPicPr>
            <a:picLocks noChangeAspect="1"/>
          </p:cNvPicPr>
          <p:nvPr userDrawn="1"/>
        </p:nvPicPr>
        <p:blipFill>
          <a:blip r:embed="rId3"/>
          <a:stretch>
            <a:fillRect/>
          </a:stretch>
        </p:blipFill>
        <p:spPr>
          <a:xfrm>
            <a:off x="2315954" y="6090576"/>
            <a:ext cx="7560093" cy="526541"/>
          </a:xfrm>
          <a:prstGeom prst="rect">
            <a:avLst/>
          </a:prstGeom>
        </p:spPr>
      </p:pic>
      <p:sp>
        <p:nvSpPr>
          <p:cNvPr id="9" name="Rectángulo 8"/>
          <p:cNvSpPr/>
          <p:nvPr userDrawn="1"/>
        </p:nvSpPr>
        <p:spPr>
          <a:xfrm>
            <a:off x="850232" y="1361276"/>
            <a:ext cx="4628499" cy="450351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esquinas superiores redondeadas 15">
            <a:extLst>
              <a:ext uri="{FF2B5EF4-FFF2-40B4-BE49-F238E27FC236}">
                <a16:creationId xmlns:a16="http://schemas.microsoft.com/office/drawing/2014/main" id="{CFD59E9F-82FC-7198-95E4-9D7E467ECBD7}"/>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 name="Imagen 1">
            <a:extLst>
              <a:ext uri="{FF2B5EF4-FFF2-40B4-BE49-F238E27FC236}">
                <a16:creationId xmlns:a16="http://schemas.microsoft.com/office/drawing/2014/main" id="{311A2049-FD33-982B-9930-7B60B48AA66F}"/>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31262" y="284606"/>
            <a:ext cx="403767" cy="403767"/>
          </a:xfrm>
          <a:prstGeom prst="rect">
            <a:avLst/>
          </a:prstGeom>
        </p:spPr>
      </p:pic>
      <p:sp>
        <p:nvSpPr>
          <p:cNvPr id="29" name="CuadroTexto 28"/>
          <p:cNvSpPr txBox="1"/>
          <p:nvPr userDrawn="1"/>
        </p:nvSpPr>
        <p:spPr>
          <a:xfrm>
            <a:off x="850231" y="211353"/>
            <a:ext cx="3600999" cy="523220"/>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Pronóstico de precipitación</a:t>
            </a:r>
            <a:r>
              <a:rPr lang="es-ES" sz="1400" b="1" baseline="0" dirty="0">
                <a:solidFill>
                  <a:schemeClr val="bg1"/>
                </a:solidFill>
                <a:latin typeface="Verdana" panose="020B0604030504040204" pitchFamily="34" charset="0"/>
                <a:ea typeface="Verdana" panose="020B0604030504040204" pitchFamily="34" charset="0"/>
              </a:rPr>
              <a:t> para</a:t>
            </a:r>
          </a:p>
          <a:p>
            <a:pPr algn="l"/>
            <a:r>
              <a:rPr lang="es-ES" sz="1400" b="1" baseline="0" dirty="0">
                <a:solidFill>
                  <a:schemeClr val="bg1"/>
                </a:solidFill>
                <a:latin typeface="Verdana" panose="020B0604030504040204" pitchFamily="34" charset="0"/>
                <a:ea typeface="Verdana" panose="020B0604030504040204" pitchFamily="34" charset="0"/>
              </a:rPr>
              <a:t>las próximas seis (6) horas</a:t>
            </a:r>
            <a:endParaRPr lang="es-MX" sz="1400" b="1" dirty="0">
              <a:solidFill>
                <a:schemeClr val="bg1"/>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C57FD1E6-3B71-9A07-6CC4-B469E43F3C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14362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erta por descensos temperatura">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6" name="Rectángulo: esquinas superiores redondeadas 5">
            <a:extLst>
              <a:ext uri="{FF2B5EF4-FFF2-40B4-BE49-F238E27FC236}">
                <a16:creationId xmlns:a16="http://schemas.microsoft.com/office/drawing/2014/main" id="{906C133A-C11E-AA31-9A89-C5E9CA6EA473}"/>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CuadroTexto 28"/>
          <p:cNvSpPr txBox="1"/>
          <p:nvPr userDrawn="1"/>
        </p:nvSpPr>
        <p:spPr>
          <a:xfrm>
            <a:off x="818239" y="228448"/>
            <a:ext cx="3990195"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Alerta por descensos significativos de</a:t>
            </a:r>
          </a:p>
          <a:p>
            <a:pPr algn="l"/>
            <a:r>
              <a:rPr lang="es-ES" sz="1400" b="1" dirty="0">
                <a:solidFill>
                  <a:schemeClr val="bg1"/>
                </a:solidFill>
                <a:latin typeface="Verdana" panose="020B0604030504040204" pitchFamily="34" charset="0"/>
                <a:ea typeface="Verdana" panose="020B0604030504040204" pitchFamily="34" charset="0"/>
              </a:rPr>
              <a:t>Las Temperaturas mínimas del aire</a:t>
            </a:r>
            <a:endParaRPr lang="es-MX" sz="1400" b="1" dirty="0">
              <a:solidFill>
                <a:schemeClr val="bg1"/>
              </a:solidFill>
              <a:latin typeface="Verdana" panose="020B0604030504040204" pitchFamily="34" charset="0"/>
              <a:ea typeface="Verdana" panose="020B0604030504040204" pitchFamily="34" charset="0"/>
            </a:endParaRPr>
          </a:p>
        </p:txBody>
      </p:sp>
      <p:pic>
        <p:nvPicPr>
          <p:cNvPr id="3" name="Imagen 2"/>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282996" y="284606"/>
            <a:ext cx="410386" cy="403767"/>
          </a:xfrm>
          <a:prstGeom prst="rect">
            <a:avLst/>
          </a:prstGeom>
        </p:spPr>
      </p:pic>
      <p:pic>
        <p:nvPicPr>
          <p:cNvPr id="2" name="Imagen 1">
            <a:extLst>
              <a:ext uri="{FF2B5EF4-FFF2-40B4-BE49-F238E27FC236}">
                <a16:creationId xmlns:a16="http://schemas.microsoft.com/office/drawing/2014/main" id="{FE2B72CA-3E38-370F-2CB0-004AA0FC70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84281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os valores de radiación ultravioleta">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1" name="Marcador de texto 10"/>
          <p:cNvSpPr>
            <a:spLocks noGrp="1"/>
          </p:cNvSpPr>
          <p:nvPr>
            <p:ph type="body" sz="quarter" idx="11"/>
          </p:nvPr>
        </p:nvSpPr>
        <p:spPr>
          <a:xfrm>
            <a:off x="6075335" y="1441342"/>
            <a:ext cx="5594377" cy="4711808"/>
          </a:xfrm>
        </p:spPr>
        <p:txBody>
          <a:bodyPr>
            <a:normAutofit/>
          </a:bodyPr>
          <a:lstStyle>
            <a:lvl1pPr marL="0" indent="0">
              <a:buNone/>
              <a:defRPr sz="1400">
                <a:solidFill>
                  <a:schemeClr val="tx1">
                    <a:lumMod val="50000"/>
                    <a:lumOff val="50000"/>
                  </a:schemeClr>
                </a:solidFill>
                <a:latin typeface="Verdana" panose="020B0604030504040204" pitchFamily="34" charset="0"/>
                <a:ea typeface="Verdana" panose="020B0604030504040204" pitchFamily="34" charset="0"/>
              </a:defRPr>
            </a:lvl1pPr>
            <a:lvl2pPr>
              <a:defRPr sz="2000">
                <a:solidFill>
                  <a:schemeClr val="tx1">
                    <a:lumMod val="50000"/>
                    <a:lumOff val="50000"/>
                  </a:schemeClr>
                </a:solidFill>
                <a:latin typeface="Verdana" panose="020B0604030504040204" pitchFamily="34" charset="0"/>
                <a:ea typeface="Verdana" panose="020B0604030504040204" pitchFamily="34" charset="0"/>
              </a:defRPr>
            </a:lvl2pPr>
            <a:lvl3pPr>
              <a:defRPr sz="18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Editar el estilo de texto del patrón</a:t>
            </a:r>
          </a:p>
        </p:txBody>
      </p:sp>
      <p:sp>
        <p:nvSpPr>
          <p:cNvPr id="3" name="Rectángulo: esquinas superiores redondeadas 2">
            <a:extLst>
              <a:ext uri="{FF2B5EF4-FFF2-40B4-BE49-F238E27FC236}">
                <a16:creationId xmlns:a16="http://schemas.microsoft.com/office/drawing/2014/main" id="{19791D01-1A72-ABB3-DA50-029994C34DEC}"/>
              </a:ext>
            </a:extLst>
          </p:cNvPr>
          <p:cNvSpPr/>
          <p:nvPr userDrawn="1"/>
        </p:nvSpPr>
        <p:spPr>
          <a:xfrm rot="5400000">
            <a:off x="2531470" y="-2303023"/>
            <a:ext cx="510532" cy="5573476"/>
          </a:xfrm>
          <a:prstGeom prst="round2SameRect">
            <a:avLst/>
          </a:prstGeom>
          <a:gradFill flip="none" rotWithShape="1">
            <a:gsLst>
              <a:gs pos="0">
                <a:srgbClr val="C91008">
                  <a:shade val="30000"/>
                  <a:satMod val="115000"/>
                </a:srgbClr>
              </a:gs>
              <a:gs pos="50000">
                <a:srgbClr val="C91008">
                  <a:shade val="67500"/>
                  <a:satMod val="115000"/>
                </a:srgbClr>
              </a:gs>
              <a:gs pos="100000">
                <a:srgbClr val="F9652F"/>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CuadroTexto 28"/>
          <p:cNvSpPr txBox="1"/>
          <p:nvPr userDrawn="1"/>
        </p:nvSpPr>
        <p:spPr>
          <a:xfrm>
            <a:off x="725671" y="235995"/>
            <a:ext cx="4578497" cy="338554"/>
          </a:xfrm>
          <a:prstGeom prst="rect">
            <a:avLst/>
          </a:prstGeom>
          <a:noFill/>
        </p:spPr>
        <p:txBody>
          <a:bodyPr wrap="none" rtlCol="0">
            <a:spAutoFit/>
          </a:bodyPr>
          <a:lstStyle/>
          <a:p>
            <a:pPr algn="l"/>
            <a:r>
              <a:rPr lang="es-ES" sz="1600" b="1" dirty="0">
                <a:solidFill>
                  <a:schemeClr val="bg1"/>
                </a:solidFill>
                <a:latin typeface="Verdana" panose="020B0604030504040204" pitchFamily="34" charset="0"/>
                <a:ea typeface="Verdana" panose="020B0604030504040204" pitchFamily="34" charset="0"/>
              </a:rPr>
              <a:t>Altos valores de radiación ultravioleta</a:t>
            </a:r>
            <a:endParaRPr lang="es-MX" sz="1600" b="1" dirty="0">
              <a:solidFill>
                <a:schemeClr val="bg1"/>
              </a:solidFill>
              <a:latin typeface="Verdana" panose="020B0604030504040204" pitchFamily="34" charset="0"/>
              <a:ea typeface="Verdana" panose="020B0604030504040204" pitchFamily="34" charset="0"/>
            </a:endParaRPr>
          </a:p>
        </p:txBody>
      </p:sp>
      <p:pic>
        <p:nvPicPr>
          <p:cNvPr id="4" name="Imagen 3"/>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272308" y="256393"/>
            <a:ext cx="439456" cy="439456"/>
          </a:xfrm>
          <a:prstGeom prst="rect">
            <a:avLst/>
          </a:prstGeom>
        </p:spPr>
      </p:pic>
      <p:sp>
        <p:nvSpPr>
          <p:cNvPr id="6" name="Marcador de texto 5"/>
          <p:cNvSpPr>
            <a:spLocks noGrp="1"/>
          </p:cNvSpPr>
          <p:nvPr>
            <p:ph type="body" sz="quarter" idx="10"/>
          </p:nvPr>
        </p:nvSpPr>
        <p:spPr>
          <a:xfrm>
            <a:off x="711764" y="536090"/>
            <a:ext cx="4346210" cy="240308"/>
          </a:xfrm>
        </p:spPr>
        <p:txBody>
          <a:bodyPr>
            <a:noAutofit/>
          </a:bodyPr>
          <a:lstStyle>
            <a:lvl1pPr marL="0" indent="0" algn="ctr">
              <a:buNone/>
              <a:defRPr sz="1100">
                <a:solidFill>
                  <a:schemeClr val="bg1"/>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5" name="Imagen 4">
            <a:extLst>
              <a:ext uri="{FF2B5EF4-FFF2-40B4-BE49-F238E27FC236}">
                <a16:creationId xmlns:a16="http://schemas.microsoft.com/office/drawing/2014/main" id="{BC2C96A0-3946-4A23-7ABF-4C74DA719A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122745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ertas Hidrológic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4" name="Conector recto 13"/>
          <p:cNvCxnSpPr/>
          <p:nvPr userDrawn="1"/>
        </p:nvCxnSpPr>
        <p:spPr>
          <a:xfrm>
            <a:off x="4873742" y="1048909"/>
            <a:ext cx="0" cy="542809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userDrawn="1"/>
        </p:nvPicPr>
        <p:blipFill>
          <a:blip r:embed="rId3"/>
          <a:stretch>
            <a:fillRect/>
          </a:stretch>
        </p:blipFill>
        <p:spPr>
          <a:xfrm>
            <a:off x="11385290" y="1012617"/>
            <a:ext cx="797392" cy="5668738"/>
          </a:xfrm>
          <a:prstGeom prst="rect">
            <a:avLst/>
          </a:prstGeom>
        </p:spPr>
      </p:pic>
      <p:sp>
        <p:nvSpPr>
          <p:cNvPr id="3" name="Rectángulo: esquinas superiores redondeadas 2">
            <a:extLst>
              <a:ext uri="{FF2B5EF4-FFF2-40B4-BE49-F238E27FC236}">
                <a16:creationId xmlns:a16="http://schemas.microsoft.com/office/drawing/2014/main" id="{0F06E2D2-42DF-E131-809F-ED4DA9D75FA6}"/>
              </a:ext>
            </a:extLst>
          </p:cNvPr>
          <p:cNvSpPr/>
          <p:nvPr userDrawn="1"/>
        </p:nvSpPr>
        <p:spPr>
          <a:xfrm rot="5400000">
            <a:off x="1629606" y="-1401159"/>
            <a:ext cx="510532" cy="3769747"/>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740498" y="293128"/>
            <a:ext cx="2799164"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Alertas Hidrológicas</a:t>
            </a:r>
            <a:endParaRPr lang="es-MX" sz="1800" b="1" dirty="0">
              <a:solidFill>
                <a:schemeClr val="bg1"/>
              </a:solidFill>
              <a:latin typeface="Verdana" panose="020B0604030504040204" pitchFamily="34" charset="0"/>
              <a:ea typeface="Verdana" panose="020B0604030504040204" pitchFamily="34" charset="0"/>
            </a:endParaRPr>
          </a:p>
        </p:txBody>
      </p:sp>
      <p:pic>
        <p:nvPicPr>
          <p:cNvPr id="11" name="Imagen 10"/>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21926" y="280985"/>
            <a:ext cx="245228" cy="400110"/>
          </a:xfrm>
          <a:prstGeom prst="rect">
            <a:avLst/>
          </a:prstGeom>
        </p:spPr>
      </p:pic>
      <p:pic>
        <p:nvPicPr>
          <p:cNvPr id="5" name="Imagen 4">
            <a:extLst>
              <a:ext uri="{FF2B5EF4-FFF2-40B4-BE49-F238E27FC236}">
                <a16:creationId xmlns:a16="http://schemas.microsoft.com/office/drawing/2014/main" id="{0948307D-0029-FA5D-71B3-B66BB4B981C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268059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umen de Alertas Hidrológic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a:extLst>
              <a:ext uri="{FF2B5EF4-FFF2-40B4-BE49-F238E27FC236}">
                <a16:creationId xmlns:a16="http://schemas.microsoft.com/office/drawing/2014/main" id="{F9164EFC-3EAF-5D04-435B-8B3EAB0F2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
        <p:nvSpPr>
          <p:cNvPr id="4" name="Rectángulo: esquinas superiores redondeadas 3">
            <a:extLst>
              <a:ext uri="{FF2B5EF4-FFF2-40B4-BE49-F238E27FC236}">
                <a16:creationId xmlns:a16="http://schemas.microsoft.com/office/drawing/2014/main" id="{29B353D2-5395-A2D2-3024-94CF6EF82E63}"/>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796624" y="307675"/>
            <a:ext cx="4471096"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Resumen de Alertas Hidrológicas</a:t>
            </a:r>
            <a:endParaRPr lang="es-MX" sz="1800" b="1"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242533" y="304632"/>
            <a:ext cx="521374" cy="363750"/>
          </a:xfrm>
          <a:prstGeom prst="rect">
            <a:avLst/>
          </a:prstGeom>
        </p:spPr>
      </p:pic>
    </p:spTree>
    <p:extLst>
      <p:ext uri="{BB962C8B-B14F-4D97-AF65-F5344CB8AC3E}">
        <p14:creationId xmlns:p14="http://schemas.microsoft.com/office/powerpoint/2010/main" val="134149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Área Hidrográfica Carib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Rectángulo: esquinas superiores redondeadas 2">
            <a:extLst>
              <a:ext uri="{FF2B5EF4-FFF2-40B4-BE49-F238E27FC236}">
                <a16:creationId xmlns:a16="http://schemas.microsoft.com/office/drawing/2014/main" id="{773849D7-D0DD-CF0D-AAAE-06DD17F5BAF2}"/>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785896" y="309595"/>
            <a:ext cx="3853940"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Caribe</a:t>
            </a:r>
            <a:endParaRPr lang="es-MX" sz="1800" b="1" dirty="0">
              <a:solidFill>
                <a:schemeClr val="bg1"/>
              </a:solidFill>
              <a:latin typeface="Verdana" panose="020B0604030504040204" pitchFamily="34" charset="0"/>
              <a:ea typeface="Verdana" panose="020B0604030504040204" pitchFamily="34" charset="0"/>
            </a:endParaRPr>
          </a:p>
        </p:txBody>
      </p:sp>
      <p:pic>
        <p:nvPicPr>
          <p:cNvPr id="11" name="Imagen 10"/>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pic>
        <p:nvPicPr>
          <p:cNvPr id="4" name="Imagen 3">
            <a:extLst>
              <a:ext uri="{FF2B5EF4-FFF2-40B4-BE49-F238E27FC236}">
                <a16:creationId xmlns:a16="http://schemas.microsoft.com/office/drawing/2014/main" id="{3AEABAE2-D071-8C14-74D2-D60F3652A9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96298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2BB3979-ED42-DD2F-5A42-1F28544A9D74}"/>
              </a:ext>
            </a:extLst>
          </p:cNvPr>
          <p:cNvSpPr/>
          <p:nvPr userDrawn="1"/>
        </p:nvSpPr>
        <p:spPr>
          <a:xfrm>
            <a:off x="0" y="819253"/>
            <a:ext cx="12192000" cy="5219493"/>
          </a:xfrm>
          <a:prstGeom prst="rect">
            <a:avLst/>
          </a:prstGeom>
          <a:solidFill>
            <a:srgbClr val="93BB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3D14FD9B-F460-87A8-F5D0-E06C6971546D}"/>
              </a:ext>
            </a:extLst>
          </p:cNvPr>
          <p:cNvSpPr>
            <a:spLocks noGrp="1"/>
          </p:cNvSpPr>
          <p:nvPr>
            <p:ph type="title"/>
          </p:nvPr>
        </p:nvSpPr>
        <p:spPr>
          <a:xfrm>
            <a:off x="1366923" y="2778853"/>
            <a:ext cx="9458153" cy="1300291"/>
          </a:xfrm>
        </p:spPr>
        <p:txBody>
          <a:bodyPr anchor="b">
            <a:normAutofit/>
          </a:bodyPr>
          <a:lstStyle>
            <a:lvl1pPr algn="ctr" defTabSz="0">
              <a:lnSpc>
                <a:spcPct val="100000"/>
              </a:lnSpc>
              <a:defRPr sz="3200" b="0">
                <a:solidFill>
                  <a:schemeClr val="bg1"/>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5" name="Imagen 4">
            <a:extLst>
              <a:ext uri="{FF2B5EF4-FFF2-40B4-BE49-F238E27FC236}">
                <a16:creationId xmlns:a16="http://schemas.microsoft.com/office/drawing/2014/main" id="{59ECF0C3-66BE-2733-69BA-597159D6C4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7196" y="5265892"/>
            <a:ext cx="591177" cy="591177"/>
          </a:xfrm>
          <a:prstGeom prst="rect">
            <a:avLst/>
          </a:prstGeom>
        </p:spPr>
      </p:pic>
    </p:spTree>
    <p:extLst>
      <p:ext uri="{BB962C8B-B14F-4D97-AF65-F5344CB8AC3E}">
        <p14:creationId xmlns:p14="http://schemas.microsoft.com/office/powerpoint/2010/main" val="2600876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Área Hidrográfica Pacífi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668292" y="83266"/>
            <a:ext cx="344690" cy="452750"/>
          </a:xfrm>
          <a:prstGeom prst="rect">
            <a:avLst/>
          </a:prstGeom>
        </p:spPr>
      </p:pic>
      <p:sp>
        <p:nvSpPr>
          <p:cNvPr id="4" name="Rectángulo: esquinas superiores redondeadas 3">
            <a:extLst>
              <a:ext uri="{FF2B5EF4-FFF2-40B4-BE49-F238E27FC236}">
                <a16:creationId xmlns:a16="http://schemas.microsoft.com/office/drawing/2014/main" id="{E5BC0015-ADC8-8DF0-4673-8DD67020269C}"/>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CuadroTexto 7">
            <a:extLst>
              <a:ext uri="{FF2B5EF4-FFF2-40B4-BE49-F238E27FC236}">
                <a16:creationId xmlns:a16="http://schemas.microsoft.com/office/drawing/2014/main" id="{4C8C588C-1394-7A7F-B5CC-96CC7A25F6E9}"/>
              </a:ext>
            </a:extLst>
          </p:cNvPr>
          <p:cNvSpPr txBox="1"/>
          <p:nvPr userDrawn="1"/>
        </p:nvSpPr>
        <p:spPr>
          <a:xfrm>
            <a:off x="785896" y="309595"/>
            <a:ext cx="4033476"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Pacífico</a:t>
            </a:r>
            <a:endParaRPr lang="es-MX" sz="1800" b="1" dirty="0">
              <a:solidFill>
                <a:schemeClr val="bg1"/>
              </a:solidFill>
              <a:latin typeface="Verdana" panose="020B0604030504040204" pitchFamily="34" charset="0"/>
              <a:ea typeface="Verdana" panose="020B0604030504040204" pitchFamily="34" charset="0"/>
            </a:endParaRPr>
          </a:p>
        </p:txBody>
      </p:sp>
      <p:pic>
        <p:nvPicPr>
          <p:cNvPr id="11" name="Imagen 10">
            <a:extLst>
              <a:ext uri="{FF2B5EF4-FFF2-40B4-BE49-F238E27FC236}">
                <a16:creationId xmlns:a16="http://schemas.microsoft.com/office/drawing/2014/main" id="{409ABC3B-FDA6-5F1B-A625-D631F6A6D55B}"/>
              </a:ext>
            </a:extLst>
          </p:cNvPr>
          <p:cNvPicPr>
            <a:picLocks noChangeAspect="1"/>
          </p:cNvPicPr>
          <p:nvPr userDrawn="1"/>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pic>
        <p:nvPicPr>
          <p:cNvPr id="5" name="Imagen 4">
            <a:extLst>
              <a:ext uri="{FF2B5EF4-FFF2-40B4-BE49-F238E27FC236}">
                <a16:creationId xmlns:a16="http://schemas.microsoft.com/office/drawing/2014/main" id="{A9D7DD8F-5780-C4F0-3CD9-32FED1D61BD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471426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Área Hidrográfica cuenca ALT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7F2DFE8C-FD65-8FC8-3BC7-453D760E39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B718E77E-107A-B7F2-C756-77D6C6A75061}"/>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C9833A77-15BE-AF48-CA2F-6F668AC0DB3F}"/>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71075" y="225083"/>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alta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853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Área Hidrográfica cuenca MEDI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F4480A92-F905-5278-B17C-45BA8552A2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F5EE3D2D-422D-A7F4-B89F-826871AD06D4}"/>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2172EC98-6F84-E81B-238B-B7E45F173B59}"/>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8422" y="233709"/>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media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12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Área Hidrográfica CUENC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EB2A0B40-0571-657A-81A2-DFA5D13232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C73BF5CB-D6AD-644B-F603-A23BE3850436}"/>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E6A40A11-0B9D-40AA-181D-16B97993D35F}"/>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9389" y="222105"/>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9900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Área Hidrográfica cuenca BAJ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44B2D12B-3BC5-17E8-C58C-350E77A6E3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18A9DD4F-9EEE-2308-6B3A-9144259254E9}"/>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0CF1B4D2-4B06-62B9-315E-496FEDEE8BB0}"/>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8422" y="230016"/>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baja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28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Área Hidrográfica Orino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6312FF33-AA3C-868A-0233-60C4D285D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E727588D-51FC-E529-011F-C4D5E2AEA12D}"/>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0DED3D7D-93BF-4CEA-C1A5-8A460303E5A5}"/>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70799" y="309641"/>
            <a:ext cx="4031873"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Orinoco</a:t>
            </a:r>
            <a:endParaRPr lang="es-MX" sz="1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096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Área Hidrográfica Amazon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Rectángulo: esquinas superiores redondeadas 1">
            <a:extLst>
              <a:ext uri="{FF2B5EF4-FFF2-40B4-BE49-F238E27FC236}">
                <a16:creationId xmlns:a16="http://schemas.microsoft.com/office/drawing/2014/main" id="{971500D4-7186-08E4-3C14-3B2714375B12}"/>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BA79CB8E-7110-20E4-B7FD-5EC39CB6981C}"/>
              </a:ext>
            </a:extLst>
          </p:cNvPr>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801559" y="299049"/>
            <a:ext cx="4352474"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Amazonas</a:t>
            </a:r>
            <a:endParaRPr lang="es-MX" sz="1800" b="1" dirty="0">
              <a:solidFill>
                <a:schemeClr val="bg1"/>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C3CC25C9-C197-607B-5148-158EFA2960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05052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nóstico amenaza deslizamientos tierr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3" name="Marcador de texto 12"/>
          <p:cNvSpPr>
            <a:spLocks noGrp="1"/>
          </p:cNvSpPr>
          <p:nvPr>
            <p:ph type="body" sz="quarter" idx="10"/>
          </p:nvPr>
        </p:nvSpPr>
        <p:spPr>
          <a:xfrm>
            <a:off x="1171067" y="780402"/>
            <a:ext cx="4263576" cy="261610"/>
          </a:xfrm>
        </p:spPr>
        <p:txBody>
          <a:bodyPr>
            <a:noAutofit/>
          </a:bodyPr>
          <a:lstStyle>
            <a:lvl1pPr marL="0" indent="0" algn="l">
              <a:buNone/>
              <a:defRPr sz="1200" b="1">
                <a:solidFill>
                  <a:schemeClr val="accent6">
                    <a:lumMod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3" name="Imagen 2">
            <a:extLst>
              <a:ext uri="{FF2B5EF4-FFF2-40B4-BE49-F238E27FC236}">
                <a16:creationId xmlns:a16="http://schemas.microsoft.com/office/drawing/2014/main" id="{6B334709-92B6-4D09-C26E-79CD5F8F69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A5AD9810-73B5-21CA-E822-5089639E52BA}"/>
              </a:ext>
            </a:extLst>
          </p:cNvPr>
          <p:cNvSpPr/>
          <p:nvPr userDrawn="1"/>
        </p:nvSpPr>
        <p:spPr>
          <a:xfrm rot="5400000">
            <a:off x="2531470" y="-2303023"/>
            <a:ext cx="510532" cy="5573476"/>
          </a:xfrm>
          <a:prstGeom prst="round2SameRect">
            <a:avLst/>
          </a:prstGeom>
          <a:gradFill flip="none" rotWithShape="1">
            <a:gsLst>
              <a:gs pos="0">
                <a:srgbClr val="6C320A"/>
              </a:gs>
              <a:gs pos="33000">
                <a:schemeClr val="accent6">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1045292" y="231240"/>
            <a:ext cx="3190296"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Pronóstico de la Amenaza por</a:t>
            </a:r>
          </a:p>
          <a:p>
            <a:pPr algn="l"/>
            <a:r>
              <a:rPr lang="es-ES" sz="1400" b="1" dirty="0">
                <a:solidFill>
                  <a:schemeClr val="bg1"/>
                </a:solidFill>
                <a:latin typeface="Verdana" panose="020B0604030504040204" pitchFamily="34" charset="0"/>
                <a:ea typeface="Verdana" panose="020B0604030504040204" pitchFamily="34" charset="0"/>
              </a:rPr>
              <a:t>Deslizamientos de Tierra</a:t>
            </a:r>
            <a:endParaRPr lang="es-MX" sz="1400" b="1"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8697" y="206806"/>
            <a:ext cx="547654" cy="547654"/>
          </a:xfrm>
          <a:prstGeom prst="rect">
            <a:avLst/>
          </a:prstGeom>
        </p:spPr>
      </p:pic>
    </p:spTree>
    <p:extLst>
      <p:ext uri="{BB962C8B-B14F-4D97-AF65-F5344CB8AC3E}">
        <p14:creationId xmlns:p14="http://schemas.microsoft.com/office/powerpoint/2010/main" val="2636727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nóstico amenaza incendios vegetal">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3" name="Marcador de texto 12"/>
          <p:cNvSpPr>
            <a:spLocks noGrp="1"/>
          </p:cNvSpPr>
          <p:nvPr>
            <p:ph type="body" sz="quarter" idx="10"/>
          </p:nvPr>
        </p:nvSpPr>
        <p:spPr>
          <a:xfrm>
            <a:off x="845523" y="780401"/>
            <a:ext cx="4524959" cy="261611"/>
          </a:xfrm>
        </p:spPr>
        <p:txBody>
          <a:bodyPr>
            <a:noAutofit/>
          </a:bodyPr>
          <a:lstStyle>
            <a:lvl1pPr marL="0" indent="0" algn="l">
              <a:buNone/>
              <a:defRPr sz="1200" b="1">
                <a:solidFill>
                  <a:srgbClr val="C00000"/>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3" name="Imagen 2">
            <a:extLst>
              <a:ext uri="{FF2B5EF4-FFF2-40B4-BE49-F238E27FC236}">
                <a16:creationId xmlns:a16="http://schemas.microsoft.com/office/drawing/2014/main" id="{C377453F-FEE5-6557-7DF5-C92BA814C5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722760E1-F7EB-8053-D0F6-F4F8022BF84C}"/>
              </a:ext>
            </a:extLst>
          </p:cNvPr>
          <p:cNvSpPr/>
          <p:nvPr userDrawn="1"/>
        </p:nvSpPr>
        <p:spPr>
          <a:xfrm rot="5400000">
            <a:off x="2531470" y="-2303023"/>
            <a:ext cx="510532" cy="5573476"/>
          </a:xfrm>
          <a:prstGeom prst="round2SameRect">
            <a:avLst/>
          </a:prstGeom>
          <a:gradFill flip="none" rotWithShape="1">
            <a:gsLst>
              <a:gs pos="100000">
                <a:srgbClr val="A10E07"/>
              </a:gs>
              <a:gs pos="0">
                <a:schemeClr val="accent4"/>
              </a:gs>
              <a:gs pos="28000">
                <a:srgbClr val="FF000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810883" y="222105"/>
            <a:ext cx="3735238" cy="523220"/>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Pronóstico de la Amenaza por</a:t>
            </a:r>
          </a:p>
          <a:p>
            <a:pPr algn="l"/>
            <a:r>
              <a:rPr lang="es-ES" sz="1400" b="1" dirty="0">
                <a:solidFill>
                  <a:schemeClr val="bg1"/>
                </a:solidFill>
                <a:latin typeface="Verdana" panose="020B0604030504040204" pitchFamily="34" charset="0"/>
                <a:ea typeface="Verdana" panose="020B0604030504040204" pitchFamily="34" charset="0"/>
              </a:rPr>
              <a:t>Incendios de la Cobertura Vegetal</a:t>
            </a:r>
            <a:endParaRPr lang="es-MX" sz="1400" b="1"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62032" y="314100"/>
            <a:ext cx="252946" cy="344488"/>
          </a:xfrm>
          <a:prstGeom prst="rect">
            <a:avLst/>
          </a:prstGeom>
        </p:spPr>
      </p:pic>
    </p:spTree>
    <p:extLst>
      <p:ext uri="{BB962C8B-B14F-4D97-AF65-F5344CB8AC3E}">
        <p14:creationId xmlns:p14="http://schemas.microsoft.com/office/powerpoint/2010/main" val="2862468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etas Meteomarinas CARIB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8" name="Rectángulo redondeado 7"/>
          <p:cNvSpPr/>
          <p:nvPr userDrawn="1"/>
        </p:nvSpPr>
        <p:spPr>
          <a:xfrm>
            <a:off x="8616007" y="1047965"/>
            <a:ext cx="3420783" cy="5096993"/>
          </a:xfrm>
          <a:prstGeom prst="roundRect">
            <a:avLst>
              <a:gd name="adj" fmla="val 4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1" name="object 2"/>
          <p:cNvSpPr>
            <a:spLocks noChangeArrowheads="1"/>
          </p:cNvSpPr>
          <p:nvPr userDrawn="1"/>
        </p:nvSpPr>
        <p:spPr bwMode="auto">
          <a:xfrm>
            <a:off x="69066" y="1201921"/>
            <a:ext cx="8544909" cy="501609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s-CO" altLang="es-CO" sz="3198"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endParaRPr>
          </a:p>
        </p:txBody>
      </p:sp>
      <p:sp>
        <p:nvSpPr>
          <p:cNvPr id="3" name="CuadroTexto 2"/>
          <p:cNvSpPr txBox="1"/>
          <p:nvPr userDrawn="1"/>
        </p:nvSpPr>
        <p:spPr>
          <a:xfrm>
            <a:off x="8665440" y="1174966"/>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Abreviaturas</a:t>
            </a:r>
            <a:endParaRPr lang="es-MX" sz="1400" b="1" dirty="0">
              <a:solidFill>
                <a:srgbClr val="004070"/>
              </a:solidFill>
              <a:latin typeface="Verdana" panose="020B0604030504040204" pitchFamily="34" charset="0"/>
              <a:ea typeface="Verdana" panose="020B0604030504040204" pitchFamily="34" charset="0"/>
            </a:endParaRPr>
          </a:p>
        </p:txBody>
      </p:sp>
      <p:sp>
        <p:nvSpPr>
          <p:cNvPr id="12" name="CuadroTexto 11"/>
          <p:cNvSpPr txBox="1"/>
          <p:nvPr userDrawn="1"/>
        </p:nvSpPr>
        <p:spPr>
          <a:xfrm>
            <a:off x="8776543" y="1496131"/>
            <a:ext cx="3195511" cy="507831"/>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VV</a:t>
            </a:r>
            <a:r>
              <a:rPr lang="es-CO" sz="900" dirty="0">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 Velocidad del viento máxima</a:t>
            </a:r>
            <a:r>
              <a:rPr lang="es-CO" sz="900" baseline="0" dirty="0">
                <a:solidFill>
                  <a:schemeClr val="tx1">
                    <a:lumMod val="50000"/>
                    <a:lumOff val="50000"/>
                  </a:schemeClr>
                </a:solidFill>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probable.</a:t>
            </a:r>
          </a:p>
          <a:p>
            <a:r>
              <a:rPr lang="es-CO" sz="900" b="1" dirty="0">
                <a:solidFill>
                  <a:srgbClr val="004070"/>
                </a:solidFill>
                <a:latin typeface="Verdana" panose="020B0604030504040204" pitchFamily="34" charset="0"/>
                <a:ea typeface="Verdana" panose="020B0604030504040204" pitchFamily="34" charset="0"/>
              </a:rPr>
              <a:t>DV</a:t>
            </a:r>
            <a:r>
              <a:rPr lang="es-CO" sz="900" dirty="0">
                <a:solidFill>
                  <a:schemeClr val="tx1">
                    <a:lumMod val="50000"/>
                    <a:lumOff val="50000"/>
                  </a:schemeClr>
                </a:solidFill>
                <a:latin typeface="Verdana" panose="020B0604030504040204" pitchFamily="34" charset="0"/>
                <a:ea typeface="Verdana" panose="020B0604030504040204" pitchFamily="34" charset="0"/>
              </a:rPr>
              <a:t> – Dirección predominante del viento.</a:t>
            </a:r>
          </a:p>
          <a:p>
            <a:r>
              <a:rPr lang="es-CO" sz="900" b="1" dirty="0">
                <a:solidFill>
                  <a:srgbClr val="004070"/>
                </a:solidFill>
                <a:latin typeface="Verdana" panose="020B0604030504040204" pitchFamily="34" charset="0"/>
                <a:ea typeface="Verdana" panose="020B0604030504040204" pitchFamily="34" charset="0"/>
              </a:rPr>
              <a:t>AO</a:t>
            </a:r>
            <a:r>
              <a:rPr lang="es-CO" sz="900" dirty="0">
                <a:solidFill>
                  <a:schemeClr val="tx1">
                    <a:lumMod val="50000"/>
                    <a:lumOff val="50000"/>
                  </a:schemeClr>
                </a:solidFill>
                <a:latin typeface="Verdana" panose="020B0604030504040204" pitchFamily="34" charset="0"/>
                <a:ea typeface="Verdana" panose="020B0604030504040204" pitchFamily="34" charset="0"/>
              </a:rPr>
              <a:t> – Altura significativa de la ola.</a:t>
            </a:r>
            <a:endParaRPr lang="es-MX" sz="900"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4" name="CuadroTexto 13"/>
          <p:cNvSpPr txBox="1"/>
          <p:nvPr userDrawn="1"/>
        </p:nvSpPr>
        <p:spPr>
          <a:xfrm>
            <a:off x="8665440" y="2020160"/>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Convenciones</a:t>
            </a:r>
            <a:endParaRPr lang="es-MX" sz="1400" b="1" dirty="0">
              <a:solidFill>
                <a:srgbClr val="004070"/>
              </a:solidFill>
              <a:latin typeface="Verdana" panose="020B0604030504040204" pitchFamily="34" charset="0"/>
              <a:ea typeface="Verdana" panose="020B0604030504040204" pitchFamily="34" charset="0"/>
            </a:endParaRPr>
          </a:p>
        </p:txBody>
      </p:sp>
      <p:sp>
        <p:nvSpPr>
          <p:cNvPr id="15" name="CuadroTexto 14"/>
          <p:cNvSpPr txBox="1"/>
          <p:nvPr userDrawn="1"/>
        </p:nvSpPr>
        <p:spPr>
          <a:xfrm>
            <a:off x="9231537" y="2358721"/>
            <a:ext cx="2667297" cy="1508105"/>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Tiempo Lluvioso</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Probabilidad de lluvias moderadas a fuertes, en algunos</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casos con posibilidad de tormentas eléctricas y rachas de viento.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las embarcaciones de poco calado,</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consultar con las Capitanías de puerto antes de zarpar en zonas de inminente tempestad.</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 las condiciones meteorológicas y a los avisos de las autoridades locales.</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p:txBody>
      </p:sp>
      <p:pic>
        <p:nvPicPr>
          <p:cNvPr id="16" name="Picture 4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818770" y="2375985"/>
            <a:ext cx="367293" cy="368897"/>
          </a:xfrm>
          <a:prstGeom prst="rect">
            <a:avLst/>
          </a:prstGeom>
        </p:spPr>
      </p:pic>
      <p:sp>
        <p:nvSpPr>
          <p:cNvPr id="17" name="CuadroTexto 16"/>
          <p:cNvSpPr txBox="1"/>
          <p:nvPr userDrawn="1"/>
        </p:nvSpPr>
        <p:spPr>
          <a:xfrm>
            <a:off x="9231537" y="3872368"/>
            <a:ext cx="2667297" cy="877163"/>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Pleamar</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La marea alcanzará su máximo nivel en el intervalo de tiempo</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establecido.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Se sugiere</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a los habitantes costeros estar atentos a la evolución del fenómeno.</a:t>
            </a:r>
            <a:endParaRPr lang="es-CO" sz="700" dirty="0">
              <a:solidFill>
                <a:schemeClr val="tx1">
                  <a:lumMod val="50000"/>
                  <a:lumOff val="50000"/>
                </a:schemeClr>
              </a:solidFill>
              <a:latin typeface="Verdana" panose="020B0604030504040204" pitchFamily="34" charset="0"/>
              <a:ea typeface="Verdana" panose="020B0604030504040204" pitchFamily="34" charset="0"/>
              <a:cs typeface="Calibri"/>
            </a:endParaRPr>
          </a:p>
        </p:txBody>
      </p:sp>
      <p:pic>
        <p:nvPicPr>
          <p:cNvPr id="18" name="Picture 4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18770" y="3921538"/>
            <a:ext cx="367293" cy="381320"/>
          </a:xfrm>
          <a:prstGeom prst="rect">
            <a:avLst/>
          </a:prstGeom>
        </p:spPr>
      </p:pic>
      <p:sp>
        <p:nvSpPr>
          <p:cNvPr id="19" name="CuadroTexto 18"/>
          <p:cNvSpPr txBox="1"/>
          <p:nvPr userDrawn="1"/>
        </p:nvSpPr>
        <p:spPr>
          <a:xfrm>
            <a:off x="9231537" y="4778118"/>
            <a:ext cx="2667297" cy="1292662"/>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Viento y oleaje</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Velocidad del viento y altura del oleaje con valores por encima de lo normal para la época.</a:t>
            </a:r>
            <a:endParaRPr lang="es-CO" sz="700" b="0" baseline="0" dirty="0">
              <a:solidFill>
                <a:schemeClr val="tx1">
                  <a:lumMod val="50000"/>
                  <a:lumOff val="50000"/>
                </a:schemeClr>
              </a:solidFill>
              <a:latin typeface="Verdana" panose="020B0604030504040204" pitchFamily="34" charset="0"/>
              <a:ea typeface="Verdana" panose="020B0604030504040204" pitchFamily="34" charset="0"/>
            </a:endParaRP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del fenómeno y a las indicaciones de las autoridades locales.</a:t>
            </a:r>
          </a:p>
          <a:p>
            <a:pPr marL="0" marR="0" indent="0" algn="l" defTabSz="648035" rtl="0" eaLnBrk="1" fontAlgn="auto" latinLnBrk="0" hangingPunct="1">
              <a:lnSpc>
                <a:spcPct val="100000"/>
              </a:lnSpc>
              <a:spcBef>
                <a:spcPts val="0"/>
              </a:spcBef>
              <a:spcAft>
                <a:spcPts val="0"/>
              </a:spcAft>
              <a:buClrTx/>
              <a:buSzTx/>
              <a:buFontTx/>
              <a:buNone/>
              <a:tabLst/>
              <a:defRPr/>
            </a:pPr>
            <a:endParaRPr lang="es-CO" sz="700" baseline="0" dirty="0">
              <a:solidFill>
                <a:schemeClr val="tx1">
                  <a:lumMod val="50000"/>
                  <a:lumOff val="50000"/>
                </a:schemeClr>
              </a:solidFill>
              <a:latin typeface="Verdana" panose="020B0604030504040204" pitchFamily="34" charset="0"/>
              <a:ea typeface="Verdana" panose="020B0604030504040204" pitchFamily="34" charset="0"/>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baseline="0" dirty="0">
                <a:solidFill>
                  <a:schemeClr val="tx1">
                    <a:lumMod val="50000"/>
                    <a:lumOff val="50000"/>
                  </a:schemeClr>
                </a:solidFill>
                <a:latin typeface="Verdana" panose="020B0604030504040204" pitchFamily="34" charset="0"/>
                <a:ea typeface="Verdana" panose="020B0604030504040204" pitchFamily="34" charset="0"/>
              </a:rPr>
              <a:t>A las embarcaciones de poco calado, consultar con las Capitanías de puerto antes de zarpar</a:t>
            </a:r>
            <a:r>
              <a:rPr lang="es-CO" sz="800" baseline="0" dirty="0">
                <a:solidFill>
                  <a:srgbClr val="154699"/>
                </a:solidFill>
                <a:latin typeface="Arial Narrow" panose="020B0606020202030204" pitchFamily="34" charset="0"/>
              </a:rPr>
              <a:t>.</a:t>
            </a:r>
            <a:endParaRPr lang="es-CO" sz="800" dirty="0">
              <a:solidFill>
                <a:srgbClr val="154699"/>
              </a:solidFill>
              <a:latin typeface="Arial Narrow" panose="020B0606020202030204" pitchFamily="34" charset="0"/>
            </a:endParaRPr>
          </a:p>
        </p:txBody>
      </p:sp>
      <p:pic>
        <p:nvPicPr>
          <p:cNvPr id="20" name="Picture 4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18770" y="4803689"/>
            <a:ext cx="367293" cy="364161"/>
          </a:xfrm>
          <a:prstGeom prst="rect">
            <a:avLst/>
          </a:prstGeom>
        </p:spPr>
      </p:pic>
      <p:sp>
        <p:nvSpPr>
          <p:cNvPr id="21" name="CuadroTexto 20"/>
          <p:cNvSpPr txBox="1"/>
          <p:nvPr userDrawn="1"/>
        </p:nvSpPr>
        <p:spPr>
          <a:xfrm>
            <a:off x="8600673" y="6218013"/>
            <a:ext cx="3482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rPr>
              <a:t>* La altura significativa de la ola, representa la media del tercio más alto de las olas, por lo cual la altura máxima posible puede ser incluso superior al doble de este valor.</a:t>
            </a:r>
            <a:endParaRPr kumimoji="0" lang="es-CO"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endParaRPr>
          </a:p>
        </p:txBody>
      </p:sp>
      <p:pic>
        <p:nvPicPr>
          <p:cNvPr id="4" name="Imagen 3">
            <a:extLst>
              <a:ext uri="{FF2B5EF4-FFF2-40B4-BE49-F238E27FC236}">
                <a16:creationId xmlns:a16="http://schemas.microsoft.com/office/drawing/2014/main" id="{6695D158-4A1F-37C2-4BB1-36710F26F3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3" name="Rectángulo: esquinas superiores redondeadas 12">
            <a:extLst>
              <a:ext uri="{FF2B5EF4-FFF2-40B4-BE49-F238E27FC236}">
                <a16:creationId xmlns:a16="http://schemas.microsoft.com/office/drawing/2014/main" id="{1F0951A9-71B4-43A5-1384-F93D06EC0D2C}"/>
              </a:ext>
            </a:extLst>
          </p:cNvPr>
          <p:cNvSpPr/>
          <p:nvPr userDrawn="1"/>
        </p:nvSpPr>
        <p:spPr>
          <a:xfrm rot="5400000">
            <a:off x="2531470" y="-2303023"/>
            <a:ext cx="510532" cy="5573476"/>
          </a:xfrm>
          <a:prstGeom prst="round2SameRect">
            <a:avLst/>
          </a:prstGeom>
          <a:solidFill>
            <a:srgbClr val="004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1013684" y="203650"/>
            <a:ext cx="3785011" cy="553998"/>
          </a:xfrm>
          <a:prstGeom prst="rect">
            <a:avLst/>
          </a:prstGeom>
          <a:noFill/>
        </p:spPr>
        <p:txBody>
          <a:bodyPr wrap="none" rtlCol="0">
            <a:spAutoFit/>
          </a:bodyPr>
          <a:lstStyle/>
          <a:p>
            <a:pPr algn="l"/>
            <a:r>
              <a:rPr lang="es-ES" sz="1600" b="1" dirty="0">
                <a:solidFill>
                  <a:srgbClr val="00FFFF"/>
                </a:solidFill>
                <a:latin typeface="Verdana" panose="020B0604030504040204" pitchFamily="34" charset="0"/>
                <a:ea typeface="Verdana" panose="020B0604030504040204" pitchFamily="34" charset="0"/>
              </a:rPr>
              <a:t>Alertas Meteomarinas Vigentes</a:t>
            </a:r>
          </a:p>
          <a:p>
            <a:pPr algn="l"/>
            <a:r>
              <a:rPr lang="es-ES" sz="1400" b="0" dirty="0">
                <a:solidFill>
                  <a:schemeClr val="bg1"/>
                </a:solidFill>
                <a:latin typeface="Verdana" panose="020B0604030504040204" pitchFamily="34" charset="0"/>
                <a:ea typeface="Verdana" panose="020B0604030504040204" pitchFamily="34" charset="0"/>
              </a:rPr>
              <a:t>Mar Caribe Colombiano</a:t>
            </a:r>
            <a:endParaRPr lang="es-MX" sz="1400" b="0"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20409" y="354805"/>
            <a:ext cx="556852" cy="270470"/>
          </a:xfrm>
          <a:prstGeom prst="rect">
            <a:avLst/>
          </a:prstGeom>
        </p:spPr>
      </p:pic>
    </p:spTree>
    <p:extLst>
      <p:ext uri="{BB962C8B-B14F-4D97-AF65-F5344CB8AC3E}">
        <p14:creationId xmlns:p14="http://schemas.microsoft.com/office/powerpoint/2010/main" val="236175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 name="Imagen 9"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1" name="CuadroTexto 10">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18E5926E-30E4-EBC2-97A5-22B7D3BBE4C6}"/>
              </a:ext>
            </a:extLst>
          </p:cNvPr>
          <p:cNvSpPr>
            <a:spLocks noGrp="1"/>
          </p:cNvSpPr>
          <p:nvPr>
            <p:ph idx="1"/>
          </p:nvPr>
        </p:nvSpPr>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4235E2D5-AC69-DF0E-9281-285FB18D09C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5" name="Marcador de pie de página 4">
            <a:extLst>
              <a:ext uri="{FF2B5EF4-FFF2-40B4-BE49-F238E27FC236}">
                <a16:creationId xmlns:a16="http://schemas.microsoft.com/office/drawing/2014/main" id="{300CE787-DACE-C79C-761D-3A5A19FA6C24}"/>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1013298-6923-3085-7A31-DA1FD65E28DE}"/>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8" name="Imagen 7">
            <a:extLst>
              <a:ext uri="{FF2B5EF4-FFF2-40B4-BE49-F238E27FC236}">
                <a16:creationId xmlns:a16="http://schemas.microsoft.com/office/drawing/2014/main" id="{64652B8C-014E-C9CE-C76A-435CEA07F7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3" name="Imagen 12">
            <a:extLst>
              <a:ext uri="{FF2B5EF4-FFF2-40B4-BE49-F238E27FC236}">
                <a16:creationId xmlns:a16="http://schemas.microsoft.com/office/drawing/2014/main" id="{EC57BEE1-149E-EE33-634C-7DC9212396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108940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etas Meteomarinas PACIFI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8" name="Rectángulo redondeado 7"/>
          <p:cNvSpPr/>
          <p:nvPr userDrawn="1"/>
        </p:nvSpPr>
        <p:spPr>
          <a:xfrm>
            <a:off x="8616007" y="1047965"/>
            <a:ext cx="3420783" cy="5096993"/>
          </a:xfrm>
          <a:prstGeom prst="roundRect">
            <a:avLst>
              <a:gd name="adj" fmla="val 4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CuadroTexto 2"/>
          <p:cNvSpPr txBox="1"/>
          <p:nvPr userDrawn="1"/>
        </p:nvSpPr>
        <p:spPr>
          <a:xfrm>
            <a:off x="8665440" y="1174966"/>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Abreviaturas</a:t>
            </a:r>
            <a:endParaRPr lang="es-MX" sz="1400" b="1" dirty="0">
              <a:solidFill>
                <a:srgbClr val="004070"/>
              </a:solidFill>
              <a:latin typeface="Verdana" panose="020B0604030504040204" pitchFamily="34" charset="0"/>
              <a:ea typeface="Verdana" panose="020B0604030504040204" pitchFamily="34" charset="0"/>
            </a:endParaRPr>
          </a:p>
        </p:txBody>
      </p:sp>
      <p:sp>
        <p:nvSpPr>
          <p:cNvPr id="12" name="CuadroTexto 11"/>
          <p:cNvSpPr txBox="1"/>
          <p:nvPr userDrawn="1"/>
        </p:nvSpPr>
        <p:spPr>
          <a:xfrm>
            <a:off x="8776543" y="1496131"/>
            <a:ext cx="3195511" cy="507831"/>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VV</a:t>
            </a:r>
            <a:r>
              <a:rPr lang="es-CO" sz="900" dirty="0">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 Velocidad del viento máxima</a:t>
            </a:r>
            <a:r>
              <a:rPr lang="es-CO" sz="900" baseline="0" dirty="0">
                <a:solidFill>
                  <a:schemeClr val="tx1">
                    <a:lumMod val="50000"/>
                    <a:lumOff val="50000"/>
                  </a:schemeClr>
                </a:solidFill>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probable.</a:t>
            </a:r>
          </a:p>
          <a:p>
            <a:r>
              <a:rPr lang="es-CO" sz="900" b="1" dirty="0">
                <a:solidFill>
                  <a:srgbClr val="004070"/>
                </a:solidFill>
                <a:latin typeface="Verdana" panose="020B0604030504040204" pitchFamily="34" charset="0"/>
                <a:ea typeface="Verdana" panose="020B0604030504040204" pitchFamily="34" charset="0"/>
              </a:rPr>
              <a:t>DV</a:t>
            </a:r>
            <a:r>
              <a:rPr lang="es-CO" sz="900" dirty="0">
                <a:solidFill>
                  <a:schemeClr val="tx1">
                    <a:lumMod val="50000"/>
                    <a:lumOff val="50000"/>
                  </a:schemeClr>
                </a:solidFill>
                <a:latin typeface="Verdana" panose="020B0604030504040204" pitchFamily="34" charset="0"/>
                <a:ea typeface="Verdana" panose="020B0604030504040204" pitchFamily="34" charset="0"/>
              </a:rPr>
              <a:t> – Dirección predominante del viento.</a:t>
            </a:r>
          </a:p>
          <a:p>
            <a:r>
              <a:rPr lang="es-CO" sz="900" b="1" dirty="0">
                <a:solidFill>
                  <a:srgbClr val="004070"/>
                </a:solidFill>
                <a:latin typeface="Verdana" panose="020B0604030504040204" pitchFamily="34" charset="0"/>
                <a:ea typeface="Verdana" panose="020B0604030504040204" pitchFamily="34" charset="0"/>
              </a:rPr>
              <a:t>AO</a:t>
            </a:r>
            <a:r>
              <a:rPr lang="es-CO" sz="900" dirty="0">
                <a:solidFill>
                  <a:schemeClr val="tx1">
                    <a:lumMod val="50000"/>
                    <a:lumOff val="50000"/>
                  </a:schemeClr>
                </a:solidFill>
                <a:latin typeface="Verdana" panose="020B0604030504040204" pitchFamily="34" charset="0"/>
                <a:ea typeface="Verdana" panose="020B0604030504040204" pitchFamily="34" charset="0"/>
              </a:rPr>
              <a:t> – Altura significativa de la ola.</a:t>
            </a:r>
            <a:endParaRPr lang="es-MX" sz="900"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4" name="CuadroTexto 13"/>
          <p:cNvSpPr txBox="1"/>
          <p:nvPr userDrawn="1"/>
        </p:nvSpPr>
        <p:spPr>
          <a:xfrm>
            <a:off x="8665440" y="2020160"/>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Convenciones</a:t>
            </a:r>
            <a:endParaRPr lang="es-MX" sz="1400" b="1" dirty="0">
              <a:solidFill>
                <a:srgbClr val="004070"/>
              </a:solidFill>
              <a:latin typeface="Verdana" panose="020B0604030504040204" pitchFamily="34" charset="0"/>
              <a:ea typeface="Verdana" panose="020B0604030504040204" pitchFamily="34" charset="0"/>
            </a:endParaRPr>
          </a:p>
        </p:txBody>
      </p:sp>
      <p:sp>
        <p:nvSpPr>
          <p:cNvPr id="15" name="CuadroTexto 14"/>
          <p:cNvSpPr txBox="1"/>
          <p:nvPr userDrawn="1"/>
        </p:nvSpPr>
        <p:spPr>
          <a:xfrm>
            <a:off x="9231537" y="2358721"/>
            <a:ext cx="2667297" cy="1508105"/>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Tiempo Lluvioso</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Probabilidad de lluvias moderadas a fuertes, en algunos</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casos con posibilidad de tormentas eléctricas y rachas de viento.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las embarcaciones de poco calado,</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consultar con las Capitanías de puerto antes de zarpar en zonas de inminente tempestad.</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 las condiciones meteorológicas y a los avisos de las autoridades locales.</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p:txBody>
      </p:sp>
      <p:pic>
        <p:nvPicPr>
          <p:cNvPr id="16" name="Picture 4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18770" y="2375985"/>
            <a:ext cx="367293" cy="368897"/>
          </a:xfrm>
          <a:prstGeom prst="rect">
            <a:avLst/>
          </a:prstGeom>
        </p:spPr>
      </p:pic>
      <p:sp>
        <p:nvSpPr>
          <p:cNvPr id="17" name="CuadroTexto 16"/>
          <p:cNvSpPr txBox="1"/>
          <p:nvPr userDrawn="1"/>
        </p:nvSpPr>
        <p:spPr>
          <a:xfrm>
            <a:off x="9231537" y="3872368"/>
            <a:ext cx="2667297" cy="877163"/>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Pleamar</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La marea alcanzará su máximo nivel en el intervalo de tiempo</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establecido.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Se sugiere</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a los habitantes costeros estar atentos a la evolución del fenómeno.</a:t>
            </a:r>
            <a:endParaRPr lang="es-CO" sz="700" dirty="0">
              <a:solidFill>
                <a:schemeClr val="tx1">
                  <a:lumMod val="50000"/>
                  <a:lumOff val="50000"/>
                </a:schemeClr>
              </a:solidFill>
              <a:latin typeface="Verdana" panose="020B0604030504040204" pitchFamily="34" charset="0"/>
              <a:ea typeface="Verdana" panose="020B0604030504040204" pitchFamily="34" charset="0"/>
              <a:cs typeface="Calibri"/>
            </a:endParaRPr>
          </a:p>
        </p:txBody>
      </p:sp>
      <p:pic>
        <p:nvPicPr>
          <p:cNvPr id="18" name="Picture 4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18770" y="3921538"/>
            <a:ext cx="367293" cy="381320"/>
          </a:xfrm>
          <a:prstGeom prst="rect">
            <a:avLst/>
          </a:prstGeom>
        </p:spPr>
      </p:pic>
      <p:sp>
        <p:nvSpPr>
          <p:cNvPr id="19" name="CuadroTexto 18"/>
          <p:cNvSpPr txBox="1"/>
          <p:nvPr userDrawn="1"/>
        </p:nvSpPr>
        <p:spPr>
          <a:xfrm>
            <a:off x="9231537" y="4778118"/>
            <a:ext cx="2667297" cy="1292662"/>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Viento y oleaje</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Velocidad del viento y altura del oleaje con valores por encima de lo normal para la época.</a:t>
            </a:r>
            <a:endParaRPr lang="es-CO" sz="700" b="0" baseline="0" dirty="0">
              <a:solidFill>
                <a:schemeClr val="tx1">
                  <a:lumMod val="50000"/>
                  <a:lumOff val="50000"/>
                </a:schemeClr>
              </a:solidFill>
              <a:latin typeface="Verdana" panose="020B0604030504040204" pitchFamily="34" charset="0"/>
              <a:ea typeface="Verdana" panose="020B0604030504040204" pitchFamily="34" charset="0"/>
            </a:endParaRP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del fenómeno y a las indicaciones de las autoridades locales.</a:t>
            </a:r>
          </a:p>
          <a:p>
            <a:pPr marL="0" marR="0" indent="0" algn="l" defTabSz="648035" rtl="0" eaLnBrk="1" fontAlgn="auto" latinLnBrk="0" hangingPunct="1">
              <a:lnSpc>
                <a:spcPct val="100000"/>
              </a:lnSpc>
              <a:spcBef>
                <a:spcPts val="0"/>
              </a:spcBef>
              <a:spcAft>
                <a:spcPts val="0"/>
              </a:spcAft>
              <a:buClrTx/>
              <a:buSzTx/>
              <a:buFontTx/>
              <a:buNone/>
              <a:tabLst/>
              <a:defRPr/>
            </a:pPr>
            <a:endParaRPr lang="es-CO" sz="700" baseline="0" dirty="0">
              <a:solidFill>
                <a:schemeClr val="tx1">
                  <a:lumMod val="50000"/>
                  <a:lumOff val="50000"/>
                </a:schemeClr>
              </a:solidFill>
              <a:latin typeface="Verdana" panose="020B0604030504040204" pitchFamily="34" charset="0"/>
              <a:ea typeface="Verdana" panose="020B0604030504040204" pitchFamily="34" charset="0"/>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baseline="0" dirty="0">
                <a:solidFill>
                  <a:schemeClr val="tx1">
                    <a:lumMod val="50000"/>
                    <a:lumOff val="50000"/>
                  </a:schemeClr>
                </a:solidFill>
                <a:latin typeface="Verdana" panose="020B0604030504040204" pitchFamily="34" charset="0"/>
                <a:ea typeface="Verdana" panose="020B0604030504040204" pitchFamily="34" charset="0"/>
              </a:rPr>
              <a:t>A las embarcaciones de poco calado, consultar con las Capitanías de puerto antes de zarpar</a:t>
            </a:r>
            <a:r>
              <a:rPr lang="es-CO" sz="800" baseline="0" dirty="0">
                <a:solidFill>
                  <a:srgbClr val="154699"/>
                </a:solidFill>
                <a:latin typeface="Arial Narrow" panose="020B0606020202030204" pitchFamily="34" charset="0"/>
              </a:rPr>
              <a:t>.</a:t>
            </a:r>
            <a:endParaRPr lang="es-CO" sz="800" dirty="0">
              <a:solidFill>
                <a:srgbClr val="154699"/>
              </a:solidFill>
              <a:latin typeface="Arial Narrow" panose="020B0606020202030204" pitchFamily="34" charset="0"/>
            </a:endParaRPr>
          </a:p>
        </p:txBody>
      </p:sp>
      <p:pic>
        <p:nvPicPr>
          <p:cNvPr id="20" name="Picture 4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18770" y="4803689"/>
            <a:ext cx="367293" cy="364161"/>
          </a:xfrm>
          <a:prstGeom prst="rect">
            <a:avLst/>
          </a:prstGeom>
        </p:spPr>
      </p:pic>
      <p:sp>
        <p:nvSpPr>
          <p:cNvPr id="21" name="CuadroTexto 20"/>
          <p:cNvSpPr txBox="1"/>
          <p:nvPr userDrawn="1"/>
        </p:nvSpPr>
        <p:spPr>
          <a:xfrm>
            <a:off x="8600673" y="6218013"/>
            <a:ext cx="3482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rPr>
              <a:t>* La altura significativa de la ola, representa la media del tercio más alto de las olas, por lo cual la altura máxima posible puede ser incluso superior al doble de este valor.</a:t>
            </a:r>
            <a:endParaRPr kumimoji="0" lang="es-CO"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2" name="Google Shape;392;p105"/>
          <p:cNvSpPr/>
          <p:nvPr userDrawn="1"/>
        </p:nvSpPr>
        <p:spPr>
          <a:xfrm>
            <a:off x="54731" y="1064279"/>
            <a:ext cx="8607974" cy="53765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 name="Imagen 3">
            <a:extLst>
              <a:ext uri="{FF2B5EF4-FFF2-40B4-BE49-F238E27FC236}">
                <a16:creationId xmlns:a16="http://schemas.microsoft.com/office/drawing/2014/main" id="{8711FB72-6EB6-18B9-BC44-366BE25CAA6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1" name="Rectángulo: esquinas superiores redondeadas 10">
            <a:extLst>
              <a:ext uri="{FF2B5EF4-FFF2-40B4-BE49-F238E27FC236}">
                <a16:creationId xmlns:a16="http://schemas.microsoft.com/office/drawing/2014/main" id="{DC8F3D9A-3807-63C4-612B-76F493D41592}"/>
              </a:ext>
            </a:extLst>
          </p:cNvPr>
          <p:cNvSpPr/>
          <p:nvPr userDrawn="1"/>
        </p:nvSpPr>
        <p:spPr>
          <a:xfrm rot="5400000">
            <a:off x="2531470" y="-2303023"/>
            <a:ext cx="510532" cy="5573476"/>
          </a:xfrm>
          <a:prstGeom prst="round2SameRect">
            <a:avLst/>
          </a:prstGeom>
          <a:solidFill>
            <a:srgbClr val="004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Imagen 12">
            <a:extLst>
              <a:ext uri="{FF2B5EF4-FFF2-40B4-BE49-F238E27FC236}">
                <a16:creationId xmlns:a16="http://schemas.microsoft.com/office/drawing/2014/main" id="{D6464237-BEF6-68CB-F9FC-AA57177BAFB8}"/>
              </a:ext>
            </a:extLst>
          </p:cNvPr>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20409" y="354805"/>
            <a:ext cx="556852" cy="270470"/>
          </a:xfrm>
          <a:prstGeom prst="rect">
            <a:avLst/>
          </a:prstGeom>
        </p:spPr>
      </p:pic>
      <p:sp>
        <p:nvSpPr>
          <p:cNvPr id="9" name="CuadroTexto 8"/>
          <p:cNvSpPr txBox="1"/>
          <p:nvPr userDrawn="1"/>
        </p:nvSpPr>
        <p:spPr>
          <a:xfrm>
            <a:off x="1026428" y="203877"/>
            <a:ext cx="3785011" cy="553998"/>
          </a:xfrm>
          <a:prstGeom prst="rect">
            <a:avLst/>
          </a:prstGeom>
          <a:noFill/>
        </p:spPr>
        <p:txBody>
          <a:bodyPr wrap="none" rtlCol="0">
            <a:spAutoFit/>
          </a:bodyPr>
          <a:lstStyle/>
          <a:p>
            <a:pPr algn="l"/>
            <a:r>
              <a:rPr lang="es-ES" sz="1600" b="1" dirty="0">
                <a:solidFill>
                  <a:srgbClr val="00FFFF"/>
                </a:solidFill>
                <a:latin typeface="Verdana" panose="020B0604030504040204" pitchFamily="34" charset="0"/>
                <a:ea typeface="Verdana" panose="020B0604030504040204" pitchFamily="34" charset="0"/>
              </a:rPr>
              <a:t>Alertas Meteomarinas Vigentes</a:t>
            </a:r>
          </a:p>
          <a:p>
            <a:pPr algn="l"/>
            <a:r>
              <a:rPr lang="es-ES" sz="1400" b="0" dirty="0">
                <a:solidFill>
                  <a:schemeClr val="bg1"/>
                </a:solidFill>
                <a:latin typeface="Verdana" panose="020B0604030504040204" pitchFamily="34" charset="0"/>
                <a:ea typeface="Verdana" panose="020B0604030504040204" pitchFamily="34" charset="0"/>
              </a:rPr>
              <a:t>Océano</a:t>
            </a:r>
            <a:r>
              <a:rPr lang="es-ES" sz="1400" b="0" baseline="0" dirty="0">
                <a:solidFill>
                  <a:schemeClr val="bg1"/>
                </a:solidFill>
                <a:latin typeface="Verdana" panose="020B0604030504040204" pitchFamily="34" charset="0"/>
                <a:ea typeface="Verdana" panose="020B0604030504040204" pitchFamily="34" charset="0"/>
              </a:rPr>
              <a:t> Pacifico Nacional</a:t>
            </a:r>
            <a:endParaRPr lang="es-MX" sz="1400" b="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172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errejó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CDEED43C-EA76-43A5-A968-31F76E99CF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5166E97C-4384-EF1D-8595-FC6892AC3EDA}"/>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4442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rrejon situaci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1" name="Conector recto 10"/>
          <p:cNvCxnSpPr/>
          <p:nvPr userDrawn="1"/>
        </p:nvCxnSpPr>
        <p:spPr>
          <a:xfrm>
            <a:off x="4974336"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userDrawn="1"/>
        </p:nvSpPr>
        <p:spPr>
          <a:xfrm>
            <a:off x="5153981" y="1981114"/>
            <a:ext cx="5280697" cy="307777"/>
          </a:xfrm>
          <a:prstGeom prst="rect">
            <a:avLst/>
          </a:prstGeom>
          <a:noFill/>
        </p:spPr>
        <p:txBody>
          <a:bodyPr wrap="square" rtlCol="0">
            <a:spAutoFit/>
          </a:bodyPr>
          <a:lstStyle/>
          <a:p>
            <a:pPr algn="l"/>
            <a:r>
              <a:rPr lang="es-CO" sz="1400" b="1" dirty="0">
                <a:solidFill>
                  <a:schemeClr val="tx1">
                    <a:lumMod val="50000"/>
                    <a:lumOff val="50000"/>
                  </a:schemeClr>
                </a:solidFill>
                <a:latin typeface="Verdana" panose="020B0604030504040204" pitchFamily="34" charset="0"/>
                <a:ea typeface="Verdana" panose="020B0604030504040204" pitchFamily="34" charset="0"/>
              </a:rPr>
              <a:t>Condiciones meteorológicas</a:t>
            </a:r>
            <a:r>
              <a:rPr lang="es-CO" sz="1400" b="1" baseline="0" dirty="0">
                <a:solidFill>
                  <a:schemeClr val="tx1">
                    <a:lumMod val="50000"/>
                    <a:lumOff val="50000"/>
                  </a:schemeClr>
                </a:solidFill>
                <a:latin typeface="Verdana" panose="020B0604030504040204" pitchFamily="34" charset="0"/>
                <a:ea typeface="Verdana" panose="020B0604030504040204" pitchFamily="34" charset="0"/>
              </a:rPr>
              <a:t> en las últimas 4 horas</a:t>
            </a:r>
            <a:endParaRPr lang="es-MX" sz="1400" b="1"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3" name="Rectángulo 12"/>
          <p:cNvSpPr/>
          <p:nvPr userDrawn="1"/>
        </p:nvSpPr>
        <p:spPr>
          <a:xfrm>
            <a:off x="658368" y="1445341"/>
            <a:ext cx="3675888"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976425" y="1445341"/>
            <a:ext cx="3023420" cy="369332"/>
          </a:xfrm>
          <a:prstGeom prst="rect">
            <a:avLst/>
          </a:prstGeom>
          <a:noFill/>
        </p:spPr>
        <p:txBody>
          <a:bodyPr wrap="square" rtlCol="0">
            <a:spAutoFit/>
          </a:bodyPr>
          <a:lstStyle/>
          <a:p>
            <a:pPr algn="ctr"/>
            <a:r>
              <a:rPr lang="es-CO" b="1" dirty="0">
                <a:solidFill>
                  <a:sysClr val="windowText" lastClr="000000"/>
                </a:solidFill>
                <a:latin typeface="Verdana" panose="020B0604030504040204" pitchFamily="34" charset="0"/>
                <a:ea typeface="Verdana" panose="020B0604030504040204" pitchFamily="34" charset="0"/>
              </a:rPr>
              <a:t>Situación Actual</a:t>
            </a:r>
            <a:endParaRPr lang="es-MX" b="1" dirty="0">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6744257" y="1434128"/>
            <a:ext cx="3675888"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7528907" y="1445341"/>
            <a:ext cx="2106589" cy="369332"/>
          </a:xfrm>
          <a:prstGeom prst="rect">
            <a:avLst/>
          </a:prstGeom>
          <a:noFill/>
        </p:spPr>
        <p:txBody>
          <a:bodyPr wrap="square" rtlCol="0">
            <a:spAutoFit/>
          </a:bodyPr>
          <a:lstStyle/>
          <a:p>
            <a:pPr algn="l"/>
            <a:r>
              <a:rPr lang="es-CO" b="1" dirty="0">
                <a:solidFill>
                  <a:sysClr val="windowText" lastClr="000000"/>
                </a:solidFill>
                <a:latin typeface="Verdana" panose="020B0604030504040204" pitchFamily="34" charset="0"/>
                <a:ea typeface="Verdana" panose="020B0604030504040204" pitchFamily="34" charset="0"/>
              </a:rPr>
              <a:t>Para destacar</a:t>
            </a:r>
            <a:endParaRPr lang="es-MX" b="1" dirty="0">
              <a:solidFill>
                <a:sysClr val="windowText" lastClr="000000"/>
              </a:solidFill>
              <a:latin typeface="Verdana" panose="020B0604030504040204" pitchFamily="34" charset="0"/>
              <a:ea typeface="Verdana" panose="020B0604030504040204" pitchFamily="34" charset="0"/>
            </a:endParaRPr>
          </a:p>
        </p:txBody>
      </p:sp>
      <p:cxnSp>
        <p:nvCxnSpPr>
          <p:cNvPr id="16" name="Conector recto 15"/>
          <p:cNvCxnSpPr/>
          <p:nvPr userDrawn="1"/>
        </p:nvCxnSpPr>
        <p:spPr>
          <a:xfrm>
            <a:off x="4974336" y="3611335"/>
            <a:ext cx="671169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userDrawn="1"/>
        </p:nvSpPr>
        <p:spPr>
          <a:xfrm>
            <a:off x="5153981" y="3738167"/>
            <a:ext cx="5280697" cy="307777"/>
          </a:xfrm>
          <a:prstGeom prst="rect">
            <a:avLst/>
          </a:prstGeom>
          <a:noFill/>
        </p:spPr>
        <p:txBody>
          <a:bodyPr wrap="square" rtlCol="0">
            <a:spAutoFit/>
          </a:bodyPr>
          <a:lstStyle/>
          <a:p>
            <a:pPr algn="l"/>
            <a:r>
              <a:rPr lang="es-CO" sz="1400" b="1" dirty="0">
                <a:solidFill>
                  <a:schemeClr val="tx1">
                    <a:lumMod val="50000"/>
                    <a:lumOff val="50000"/>
                  </a:schemeClr>
                </a:solidFill>
                <a:latin typeface="Verdana" panose="020B0604030504040204" pitchFamily="34" charset="0"/>
                <a:ea typeface="Verdana" panose="020B0604030504040204" pitchFamily="34" charset="0"/>
              </a:rPr>
              <a:t>Alertas Vigentes</a:t>
            </a:r>
            <a:endParaRPr lang="es-MX" sz="1400" b="1"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8" name="Marcador de texto 12"/>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19" name="Marcador de texto 12"/>
          <p:cNvSpPr>
            <a:spLocks noGrp="1"/>
          </p:cNvSpPr>
          <p:nvPr>
            <p:ph type="body" sz="quarter" idx="11"/>
          </p:nvPr>
        </p:nvSpPr>
        <p:spPr>
          <a:xfrm>
            <a:off x="5241956" y="2429380"/>
            <a:ext cx="6444076" cy="1055124"/>
          </a:xfrm>
        </p:spPr>
        <p:txBody>
          <a:bodyPr>
            <a:noAutofit/>
          </a:bodyPr>
          <a:lstStyle>
            <a:lvl1pPr marL="0" indent="0" algn="l">
              <a:buNone/>
              <a:defRPr sz="1100" b="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20" name="Marcador de texto 12"/>
          <p:cNvSpPr>
            <a:spLocks noGrp="1"/>
          </p:cNvSpPr>
          <p:nvPr>
            <p:ph type="body" sz="quarter" idx="12"/>
          </p:nvPr>
        </p:nvSpPr>
        <p:spPr>
          <a:xfrm>
            <a:off x="5241956" y="4172774"/>
            <a:ext cx="6444076" cy="2246313"/>
          </a:xfrm>
        </p:spPr>
        <p:txBody>
          <a:bodyPr>
            <a:noAutofit/>
          </a:bodyPr>
          <a:lstStyle>
            <a:lvl1pPr marL="0" indent="0" algn="l">
              <a:buNone/>
              <a:defRPr sz="1100" b="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3" name="Imagen 2">
            <a:extLst>
              <a:ext uri="{FF2B5EF4-FFF2-40B4-BE49-F238E27FC236}">
                <a16:creationId xmlns:a16="http://schemas.microsoft.com/office/drawing/2014/main" id="{A2DD26B0-D67C-D2DB-41CB-1D53C58A61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479CC1-4A62-3B36-80CE-3733036C327B}"/>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56999F84-4CE1-DF47-2236-E5887E7D06E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2415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errejón precipitaci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1" name="Conector recto 10"/>
          <p:cNvCxnSpPr/>
          <p:nvPr userDrawn="1"/>
        </p:nvCxnSpPr>
        <p:spPr>
          <a:xfrm>
            <a:off x="4855802"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userDrawn="1"/>
        </p:nvSpPr>
        <p:spPr>
          <a:xfrm>
            <a:off x="464929" y="1445341"/>
            <a:ext cx="4117082"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551717" y="1491182"/>
            <a:ext cx="3943506" cy="292388"/>
          </a:xfrm>
          <a:prstGeom prst="rect">
            <a:avLst/>
          </a:prstGeom>
          <a:noFill/>
        </p:spPr>
        <p:txBody>
          <a:bodyPr wrap="square" rtlCol="0">
            <a:spAutoFit/>
          </a:bodyPr>
          <a:lstStyle/>
          <a:p>
            <a:pPr algn="ctr"/>
            <a:r>
              <a:rPr lang="es-CO" sz="1300" b="1" dirty="0">
                <a:solidFill>
                  <a:sysClr val="windowText" lastClr="000000"/>
                </a:solidFill>
                <a:latin typeface="Verdana" panose="020B0604030504040204" pitchFamily="34" charset="0"/>
                <a:ea typeface="Verdana" panose="020B0604030504040204" pitchFamily="34" charset="0"/>
              </a:rPr>
              <a:t>Distribución espacial de la precipitación</a:t>
            </a:r>
            <a:endParaRPr lang="es-MX" sz="1300" b="1" dirty="0">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5153981" y="1434128"/>
            <a:ext cx="6562680"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5209872" y="1509509"/>
            <a:ext cx="6474705" cy="261610"/>
          </a:xfrm>
          <a:prstGeom prst="rect">
            <a:avLst/>
          </a:prstGeom>
          <a:noFill/>
        </p:spPr>
        <p:txBody>
          <a:bodyPr wrap="square" rtlCol="0">
            <a:spAutoFit/>
          </a:bodyPr>
          <a:lstStyle/>
          <a:p>
            <a:pPr algn="l"/>
            <a:r>
              <a:rPr lang="es-CO" sz="1100" b="1" dirty="0">
                <a:solidFill>
                  <a:sysClr val="windowText" lastClr="000000"/>
                </a:solidFill>
                <a:latin typeface="Verdana" panose="020B0604030504040204" pitchFamily="34" charset="0"/>
                <a:ea typeface="Verdana" panose="020B0604030504040204" pitchFamily="34" charset="0"/>
              </a:rPr>
              <a:t>Precipitación (Estaciones de referencia, comparación mes-década-climatología)</a:t>
            </a:r>
            <a:endParaRPr lang="es-MX" sz="1100" b="1" dirty="0">
              <a:solidFill>
                <a:sysClr val="windowText" lastClr="000000"/>
              </a:solidFill>
              <a:latin typeface="Verdana" panose="020B0604030504040204" pitchFamily="34" charset="0"/>
              <a:ea typeface="Verdana" panose="020B0604030504040204" pitchFamily="34" charset="0"/>
            </a:endParaRPr>
          </a:p>
        </p:txBody>
      </p:sp>
      <p:sp>
        <p:nvSpPr>
          <p:cNvPr id="17" name="CuadroTexto 16"/>
          <p:cNvSpPr txBox="1"/>
          <p:nvPr userDrawn="1"/>
        </p:nvSpPr>
        <p:spPr>
          <a:xfrm>
            <a:off x="5121896" y="6140360"/>
            <a:ext cx="668509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Las líneas punteadas de color rojo corresponden a los volúmenes de lluvia del promedio climatológico de la serie 1981 -2010. Las azules muestran el acumulado </a:t>
            </a:r>
            <a:r>
              <a:rPr kumimoji="0" lang="es-CO"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decadal</a:t>
            </a:r>
            <a:r>
              <a:rPr kumimoji="0" lang="es-CO"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de precipitación. Las barras horizontales denotan las lluvia acumulada en 24 horas </a:t>
            </a:r>
          </a:p>
        </p:txBody>
      </p:sp>
      <p:sp>
        <p:nvSpPr>
          <p:cNvPr id="3" name="Marcador de texto 12">
            <a:extLst>
              <a:ext uri="{FF2B5EF4-FFF2-40B4-BE49-F238E27FC236}">
                <a16:creationId xmlns:a16="http://schemas.microsoft.com/office/drawing/2014/main" id="{05D92CCF-F799-C065-F4D4-8F62465F6CD3}"/>
              </a:ext>
            </a:extLst>
          </p:cNvPr>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 name="Imagen 3">
            <a:extLst>
              <a:ext uri="{FF2B5EF4-FFF2-40B4-BE49-F238E27FC236}">
                <a16:creationId xmlns:a16="http://schemas.microsoft.com/office/drawing/2014/main" id="{CAC35841-2F13-7644-5536-D2C68F6132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2" name="Rectángulo: esquinas superiores redondeadas 11">
            <a:extLst>
              <a:ext uri="{FF2B5EF4-FFF2-40B4-BE49-F238E27FC236}">
                <a16:creationId xmlns:a16="http://schemas.microsoft.com/office/drawing/2014/main" id="{B2E0BBED-4F6F-1C09-A1F0-E36352C27187}"/>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BC3E6299-DDBE-E105-9623-9DE652CF2B49}"/>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98940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errejón Hato Nuev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Marcador de texto 12">
            <a:extLst>
              <a:ext uri="{FF2B5EF4-FFF2-40B4-BE49-F238E27FC236}">
                <a16:creationId xmlns:a16="http://schemas.microsoft.com/office/drawing/2014/main" id="{DDC79146-2D55-6DFB-ED57-05782CD3AC87}"/>
              </a:ext>
            </a:extLst>
          </p:cNvPr>
          <p:cNvSpPr>
            <a:spLocks noGrp="1"/>
          </p:cNvSpPr>
          <p:nvPr>
            <p:ph type="body" sz="quarter" idx="10" hasCustomPrompt="1"/>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Comportamiento de la temperatura en Hato Nuevo</a:t>
            </a:r>
          </a:p>
        </p:txBody>
      </p:sp>
      <p:pic>
        <p:nvPicPr>
          <p:cNvPr id="3" name="Imagen 2">
            <a:extLst>
              <a:ext uri="{FF2B5EF4-FFF2-40B4-BE49-F238E27FC236}">
                <a16:creationId xmlns:a16="http://schemas.microsoft.com/office/drawing/2014/main" id="{292E4CF4-7D25-1C53-BF8B-0ADBB6073F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2326C9C-34EF-0496-E623-6EC3F16EFE83}"/>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4AE39E15-10AB-003C-44EE-CE379F445C2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0255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errejón Precipitación CERREJ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1195" y="1778294"/>
            <a:ext cx="7922063" cy="3960000"/>
          </a:xfrm>
          <a:prstGeom prst="rect">
            <a:avLst/>
          </a:prstGeom>
        </p:spPr>
      </p:pic>
      <p:sp>
        <p:nvSpPr>
          <p:cNvPr id="2" name="Marcador de texto 12">
            <a:extLst>
              <a:ext uri="{FF2B5EF4-FFF2-40B4-BE49-F238E27FC236}">
                <a16:creationId xmlns:a16="http://schemas.microsoft.com/office/drawing/2014/main" id="{9D3D55A8-DAB7-AED4-4790-E370ABDA239D}"/>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Pronóstico diario de precipitación</a:t>
            </a:r>
          </a:p>
        </p:txBody>
      </p:sp>
      <p:pic>
        <p:nvPicPr>
          <p:cNvPr id="3" name="Imagen 2">
            <a:extLst>
              <a:ext uri="{FF2B5EF4-FFF2-40B4-BE49-F238E27FC236}">
                <a16:creationId xmlns:a16="http://schemas.microsoft.com/office/drawing/2014/main" id="{037AAF09-C3CF-3F57-4972-D08B52DEE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0975EE52-435A-E532-1B13-160528A9E01E}"/>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5A0C2E62-CA9F-668A-B752-584E0D1F9F9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3749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errejón Precipitación PUERTO BOLIVAR">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39" y="1778294"/>
            <a:ext cx="7922063" cy="3960000"/>
          </a:xfrm>
          <a:prstGeom prst="rect">
            <a:avLst/>
          </a:prstGeom>
        </p:spPr>
      </p:pic>
      <p:sp>
        <p:nvSpPr>
          <p:cNvPr id="2" name="Marcador de texto 12">
            <a:extLst>
              <a:ext uri="{FF2B5EF4-FFF2-40B4-BE49-F238E27FC236}">
                <a16:creationId xmlns:a16="http://schemas.microsoft.com/office/drawing/2014/main" id="{E7CD38CA-6EC1-AD24-B335-74A71E94FCD6}"/>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Pronóstico diario de precipitación</a:t>
            </a:r>
          </a:p>
        </p:txBody>
      </p:sp>
      <p:pic>
        <p:nvPicPr>
          <p:cNvPr id="3" name="Imagen 2">
            <a:extLst>
              <a:ext uri="{FF2B5EF4-FFF2-40B4-BE49-F238E27FC236}">
                <a16:creationId xmlns:a16="http://schemas.microsoft.com/office/drawing/2014/main" id="{B6E1E993-8731-94A1-0E10-870374726E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719CE06-8618-86C4-5406-2B421D52B402}"/>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5AE7BDCE-BE66-13AF-423A-EB893D874D2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5383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rrejón Precipitación ZONA MARITIM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605" y="1782890"/>
            <a:ext cx="7922063" cy="3960000"/>
          </a:xfrm>
          <a:prstGeom prst="rect">
            <a:avLst/>
          </a:prstGeom>
        </p:spPr>
      </p:pic>
      <p:sp>
        <p:nvSpPr>
          <p:cNvPr id="2" name="Marcador de texto 12">
            <a:extLst>
              <a:ext uri="{FF2B5EF4-FFF2-40B4-BE49-F238E27FC236}">
                <a16:creationId xmlns:a16="http://schemas.microsoft.com/office/drawing/2014/main" id="{6D8285B6-09A1-B3A6-0C45-D704F9C944FF}"/>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Pronóstico diario de precipitación</a:t>
            </a:r>
          </a:p>
        </p:txBody>
      </p:sp>
      <p:pic>
        <p:nvPicPr>
          <p:cNvPr id="3" name="Imagen 2">
            <a:extLst>
              <a:ext uri="{FF2B5EF4-FFF2-40B4-BE49-F238E27FC236}">
                <a16:creationId xmlns:a16="http://schemas.microsoft.com/office/drawing/2014/main" id="{F2846AF1-F387-5CDA-B86D-AD23C162D3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1FD85AEC-1CED-E240-2DD7-B472B02DFE26}"/>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0B033F87-02E3-0823-7C9A-1E5101797FD6}"/>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641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rejón mapa oleaj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1" name="Conector recto 10"/>
          <p:cNvCxnSpPr/>
          <p:nvPr userDrawn="1"/>
        </p:nvCxnSpPr>
        <p:spPr>
          <a:xfrm>
            <a:off x="6096000"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userDrawn="1"/>
        </p:nvSpPr>
        <p:spPr>
          <a:xfrm>
            <a:off x="464929" y="1445341"/>
            <a:ext cx="5411664"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517850" y="1491182"/>
            <a:ext cx="5290285" cy="292388"/>
          </a:xfrm>
          <a:prstGeom prst="rect">
            <a:avLst/>
          </a:prstGeom>
          <a:noFill/>
        </p:spPr>
        <p:txBody>
          <a:bodyPr wrap="square" rtlCol="0">
            <a:spAutoFit/>
          </a:bodyPr>
          <a:lstStyle/>
          <a:p>
            <a:pPr algn="ctr"/>
            <a:r>
              <a:rPr lang="es-CO" sz="1300" b="1" dirty="0">
                <a:solidFill>
                  <a:sysClr val="windowText" lastClr="000000"/>
                </a:solidFill>
                <a:latin typeface="Verdana" panose="020B0604030504040204" pitchFamily="34" charset="0"/>
                <a:ea typeface="Verdana" panose="020B0604030504040204" pitchFamily="34" charset="0"/>
              </a:rPr>
              <a:t>Mapa</a:t>
            </a:r>
            <a:r>
              <a:rPr lang="es-CO" sz="1300" b="1" baseline="0" dirty="0">
                <a:solidFill>
                  <a:sysClr val="windowText" lastClr="000000"/>
                </a:solidFill>
                <a:latin typeface="Verdana" panose="020B0604030504040204" pitchFamily="34" charset="0"/>
                <a:ea typeface="Verdana" panose="020B0604030504040204" pitchFamily="34" charset="0"/>
              </a:rPr>
              <a:t> de análisis de la situación sinóptica en superficie</a:t>
            </a:r>
            <a:endParaRPr lang="es-MX" sz="1300" b="1" dirty="0">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6315409" y="1434128"/>
            <a:ext cx="5401252" cy="4064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7652974" y="1509509"/>
            <a:ext cx="2760710" cy="261610"/>
          </a:xfrm>
          <a:prstGeom prst="rect">
            <a:avLst/>
          </a:prstGeom>
          <a:noFill/>
        </p:spPr>
        <p:txBody>
          <a:bodyPr wrap="square" rtlCol="0">
            <a:spAutoFit/>
          </a:bodyPr>
          <a:lstStyle/>
          <a:p>
            <a:pPr algn="l"/>
            <a:r>
              <a:rPr lang="es-CO" sz="1100" b="1" dirty="0">
                <a:solidFill>
                  <a:schemeClr val="bg1"/>
                </a:solidFill>
                <a:latin typeface="Verdana" panose="020B0604030504040204" pitchFamily="34" charset="0"/>
                <a:ea typeface="Verdana" panose="020B0604030504040204" pitchFamily="34" charset="0"/>
              </a:rPr>
              <a:t>Comportamiento oleaje y viento</a:t>
            </a:r>
            <a:endParaRPr lang="es-MX" sz="1100" b="1" dirty="0">
              <a:solidFill>
                <a:schemeClr val="bg1"/>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9940E6C4-9C5C-BAA3-D2EA-8FA3C0E408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2" name="Rectángulo: esquinas superiores redondeadas 11">
            <a:extLst>
              <a:ext uri="{FF2B5EF4-FFF2-40B4-BE49-F238E27FC236}">
                <a16:creationId xmlns:a16="http://schemas.microsoft.com/office/drawing/2014/main" id="{636980BB-E744-7EE5-3321-AC37A8FD6C6C}"/>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E946FFAD-63D7-9632-3297-31351EC3D855}"/>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75676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errejón estado tiemp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p:cNvPicPr>
            <a:picLocks noChangeAspect="1"/>
          </p:cNvPicPr>
          <p:nvPr userDrawn="1"/>
        </p:nvPicPr>
        <p:blipFill>
          <a:blip r:embed="rId3"/>
          <a:stretch>
            <a:fillRect/>
          </a:stretch>
        </p:blipFill>
        <p:spPr>
          <a:xfrm>
            <a:off x="378416" y="1319517"/>
            <a:ext cx="6321006" cy="5381922"/>
          </a:xfrm>
          <a:prstGeom prst="rect">
            <a:avLst/>
          </a:prstGeom>
        </p:spPr>
      </p:pic>
      <p:pic>
        <p:nvPicPr>
          <p:cNvPr id="15" name="Imagen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1852" y="1285612"/>
            <a:ext cx="432694" cy="458939"/>
          </a:xfrm>
          <a:prstGeom prst="rect">
            <a:avLst/>
          </a:prstGeom>
        </p:spPr>
      </p:pic>
      <p:sp>
        <p:nvSpPr>
          <p:cNvPr id="16" name="TextBox 102"/>
          <p:cNvSpPr txBox="1"/>
          <p:nvPr userDrawn="1"/>
        </p:nvSpPr>
        <p:spPr>
          <a:xfrm>
            <a:off x="11228240" y="1690024"/>
            <a:ext cx="639919" cy="184666"/>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Despejado</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17" name="Imagen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5561" y="2091051"/>
            <a:ext cx="505274" cy="466285"/>
          </a:xfrm>
          <a:prstGeom prst="rect">
            <a:avLst/>
          </a:prstGeom>
        </p:spPr>
      </p:pic>
      <p:sp>
        <p:nvSpPr>
          <p:cNvPr id="19" name="TextBox 104"/>
          <p:cNvSpPr txBox="1"/>
          <p:nvPr userDrawn="1"/>
        </p:nvSpPr>
        <p:spPr>
          <a:xfrm>
            <a:off x="11091238" y="2498058"/>
            <a:ext cx="913925"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Parcialmente</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nublado</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sp>
        <p:nvSpPr>
          <p:cNvPr id="20" name="TextBox 105"/>
          <p:cNvSpPr txBox="1"/>
          <p:nvPr userDrawn="1"/>
        </p:nvSpPr>
        <p:spPr>
          <a:xfrm>
            <a:off x="11091238" y="3468424"/>
            <a:ext cx="913925"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Mayormente</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nublado</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21" name="Imagen 1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83861" y="3029567"/>
            <a:ext cx="528678" cy="448255"/>
          </a:xfrm>
          <a:prstGeom prst="rect">
            <a:avLst/>
          </a:prstGeom>
        </p:spPr>
      </p:pic>
      <p:sp>
        <p:nvSpPr>
          <p:cNvPr id="22" name="TextBox 107"/>
          <p:cNvSpPr txBox="1"/>
          <p:nvPr userDrawn="1"/>
        </p:nvSpPr>
        <p:spPr>
          <a:xfrm>
            <a:off x="11146488" y="4294786"/>
            <a:ext cx="803425" cy="276999"/>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a:t>
            </a: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 </a:t>
            </a: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ligeras</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y/o </a:t>
            </a: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lloviznas</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23" name="Imagen 1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01271" y="4798749"/>
            <a:ext cx="493855" cy="452236"/>
          </a:xfrm>
          <a:prstGeom prst="rect">
            <a:avLst/>
          </a:prstGeom>
        </p:spPr>
      </p:pic>
      <p:pic>
        <p:nvPicPr>
          <p:cNvPr id="24" name="Imagen 1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05147" y="5625487"/>
            <a:ext cx="486106" cy="478615"/>
          </a:xfrm>
          <a:prstGeom prst="rect">
            <a:avLst/>
          </a:prstGeom>
        </p:spPr>
      </p:pic>
      <p:sp>
        <p:nvSpPr>
          <p:cNvPr id="25" name="TextBox 110"/>
          <p:cNvSpPr txBox="1"/>
          <p:nvPr userDrawn="1"/>
        </p:nvSpPr>
        <p:spPr>
          <a:xfrm>
            <a:off x="11058321" y="6045396"/>
            <a:ext cx="979755" cy="276999"/>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a:t>
            </a: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 con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tormenta</a:t>
            </a: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 </a:t>
            </a: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eléctrica</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26" name="Imagen 1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301271" y="3944243"/>
            <a:ext cx="493855" cy="452236"/>
          </a:xfrm>
          <a:prstGeom prst="rect">
            <a:avLst/>
          </a:prstGeom>
        </p:spPr>
      </p:pic>
      <p:sp>
        <p:nvSpPr>
          <p:cNvPr id="27" name="TextBox 107"/>
          <p:cNvSpPr txBox="1"/>
          <p:nvPr userDrawn="1"/>
        </p:nvSpPr>
        <p:spPr>
          <a:xfrm>
            <a:off x="11305183" y="5204599"/>
            <a:ext cx="486030" cy="184666"/>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cxnSp>
        <p:nvCxnSpPr>
          <p:cNvPr id="28" name="Conector recto 27"/>
          <p:cNvCxnSpPr/>
          <p:nvPr userDrawn="1"/>
        </p:nvCxnSpPr>
        <p:spPr>
          <a:xfrm>
            <a:off x="10949742" y="1163352"/>
            <a:ext cx="0" cy="5182126"/>
          </a:xfrm>
          <a:prstGeom prst="line">
            <a:avLst/>
          </a:prstGeom>
          <a:ln w="127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la 11"/>
          <p:cNvGraphicFramePr>
            <a:graphicFrameLocks noGrp="1"/>
          </p:cNvGraphicFramePr>
          <p:nvPr userDrawn="1">
            <p:extLst>
              <p:ext uri="{D42A27DB-BD31-4B8C-83A1-F6EECF244321}">
                <p14:modId xmlns:p14="http://schemas.microsoft.com/office/powerpoint/2010/main" val="3855769825"/>
              </p:ext>
            </p:extLst>
          </p:nvPr>
        </p:nvGraphicFramePr>
        <p:xfrm>
          <a:off x="7282534" y="1922626"/>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dirty="0">
                          <a:latin typeface="Verdana" panose="020B0604030504040204" pitchFamily="34" charset="0"/>
                          <a:ea typeface="Verdana" panose="020B0604030504040204" pitchFamily="34" charset="0"/>
                        </a:rPr>
                        <a:t>a.m.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dirty="0">
                          <a:latin typeface="Verdana" panose="020B0604030504040204" pitchFamily="34" charset="0"/>
                          <a:ea typeface="Verdana" panose="020B0604030504040204" pitchFamily="34" charset="0"/>
                        </a:rPr>
                        <a:t>p.m.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29" name="CuadroTexto 28"/>
          <p:cNvSpPr txBox="1"/>
          <p:nvPr userDrawn="1"/>
        </p:nvSpPr>
        <p:spPr>
          <a:xfrm>
            <a:off x="7282534" y="1515081"/>
            <a:ext cx="2543391" cy="338554"/>
          </a:xfrm>
          <a:prstGeom prst="rect">
            <a:avLst/>
          </a:prstGeom>
          <a:noFill/>
        </p:spPr>
        <p:txBody>
          <a:bodyPr wrap="square" rtlCol="0">
            <a:spAutoFit/>
          </a:bodyPr>
          <a:lstStyle/>
          <a:p>
            <a:r>
              <a:rPr lang="es-CO" sz="1600" b="1" dirty="0">
                <a:latin typeface="Verdana" panose="020B0604030504040204" pitchFamily="34" charset="0"/>
                <a:ea typeface="Verdana" panose="020B0604030504040204" pitchFamily="34" charset="0"/>
              </a:rPr>
              <a:t>Zona Marítima</a:t>
            </a:r>
            <a:endParaRPr lang="es-MX" sz="1600" b="1" dirty="0">
              <a:latin typeface="Verdana" panose="020B0604030504040204" pitchFamily="34" charset="0"/>
              <a:ea typeface="Verdana" panose="020B0604030504040204" pitchFamily="34" charset="0"/>
            </a:endParaRPr>
          </a:p>
        </p:txBody>
      </p:sp>
      <p:graphicFrame>
        <p:nvGraphicFramePr>
          <p:cNvPr id="30" name="Tabla 29"/>
          <p:cNvGraphicFramePr>
            <a:graphicFrameLocks noGrp="1"/>
          </p:cNvGraphicFramePr>
          <p:nvPr userDrawn="1">
            <p:extLst>
              <p:ext uri="{D42A27DB-BD31-4B8C-83A1-F6EECF244321}">
                <p14:modId xmlns:p14="http://schemas.microsoft.com/office/powerpoint/2010/main" val="774538599"/>
              </p:ext>
            </p:extLst>
          </p:nvPr>
        </p:nvGraphicFramePr>
        <p:xfrm>
          <a:off x="7282534" y="3608073"/>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dirty="0">
                          <a:latin typeface="Verdana" panose="020B0604030504040204" pitchFamily="34" charset="0"/>
                          <a:ea typeface="Verdana" panose="020B0604030504040204" pitchFamily="34" charset="0"/>
                        </a:rPr>
                        <a:t>a.m.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dirty="0">
                          <a:latin typeface="Verdana" panose="020B0604030504040204" pitchFamily="34" charset="0"/>
                          <a:ea typeface="Verdana" panose="020B0604030504040204" pitchFamily="34" charset="0"/>
                        </a:rPr>
                        <a:t>p.m.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31" name="CuadroTexto 30"/>
          <p:cNvSpPr txBox="1"/>
          <p:nvPr userDrawn="1"/>
        </p:nvSpPr>
        <p:spPr>
          <a:xfrm>
            <a:off x="7282534" y="3200528"/>
            <a:ext cx="2543391" cy="338554"/>
          </a:xfrm>
          <a:prstGeom prst="rect">
            <a:avLst/>
          </a:prstGeom>
          <a:noFill/>
        </p:spPr>
        <p:txBody>
          <a:bodyPr wrap="square" rtlCol="0">
            <a:spAutoFit/>
          </a:bodyPr>
          <a:lstStyle/>
          <a:p>
            <a:r>
              <a:rPr lang="es-CO" sz="1600" b="1" dirty="0">
                <a:latin typeface="Verdana" panose="020B0604030504040204" pitchFamily="34" charset="0"/>
                <a:ea typeface="Verdana" panose="020B0604030504040204" pitchFamily="34" charset="0"/>
              </a:rPr>
              <a:t>Puerto Bolívar</a:t>
            </a:r>
            <a:endParaRPr lang="es-MX" sz="1600" b="1" dirty="0">
              <a:latin typeface="Verdana" panose="020B0604030504040204" pitchFamily="34" charset="0"/>
              <a:ea typeface="Verdana" panose="020B0604030504040204" pitchFamily="34" charset="0"/>
            </a:endParaRPr>
          </a:p>
        </p:txBody>
      </p:sp>
      <p:graphicFrame>
        <p:nvGraphicFramePr>
          <p:cNvPr id="32" name="Tabla 31"/>
          <p:cNvGraphicFramePr>
            <a:graphicFrameLocks noGrp="1"/>
          </p:cNvGraphicFramePr>
          <p:nvPr userDrawn="1">
            <p:extLst>
              <p:ext uri="{D42A27DB-BD31-4B8C-83A1-F6EECF244321}">
                <p14:modId xmlns:p14="http://schemas.microsoft.com/office/powerpoint/2010/main" val="774538599"/>
              </p:ext>
            </p:extLst>
          </p:nvPr>
        </p:nvGraphicFramePr>
        <p:xfrm>
          <a:off x="7282534" y="5265098"/>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dirty="0">
                          <a:latin typeface="Verdana" panose="020B0604030504040204" pitchFamily="34" charset="0"/>
                          <a:ea typeface="Verdana" panose="020B0604030504040204" pitchFamily="34" charset="0"/>
                        </a:rPr>
                        <a:t>a.m.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dirty="0">
                          <a:latin typeface="Verdana" panose="020B0604030504040204" pitchFamily="34" charset="0"/>
                          <a:ea typeface="Verdana" panose="020B0604030504040204" pitchFamily="34" charset="0"/>
                        </a:rPr>
                        <a:t>p.m.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33" name="CuadroTexto 32"/>
          <p:cNvSpPr txBox="1"/>
          <p:nvPr userDrawn="1"/>
        </p:nvSpPr>
        <p:spPr>
          <a:xfrm>
            <a:off x="7282534" y="4857553"/>
            <a:ext cx="2543391" cy="338554"/>
          </a:xfrm>
          <a:prstGeom prst="rect">
            <a:avLst/>
          </a:prstGeom>
          <a:noFill/>
        </p:spPr>
        <p:txBody>
          <a:bodyPr wrap="square" rtlCol="0">
            <a:spAutoFit/>
          </a:bodyPr>
          <a:lstStyle/>
          <a:p>
            <a:r>
              <a:rPr lang="es-CO" sz="1600" b="1" dirty="0">
                <a:latin typeface="Verdana" panose="020B0604030504040204" pitchFamily="34" charset="0"/>
                <a:ea typeface="Verdana" panose="020B0604030504040204" pitchFamily="34" charset="0"/>
              </a:rPr>
              <a:t>Cerrejón</a:t>
            </a:r>
            <a:endParaRPr lang="es-MX" sz="1600" b="1" dirty="0">
              <a:latin typeface="Verdana" panose="020B0604030504040204" pitchFamily="34" charset="0"/>
              <a:ea typeface="Verdana" panose="020B0604030504040204" pitchFamily="34" charset="0"/>
            </a:endParaRPr>
          </a:p>
        </p:txBody>
      </p:sp>
      <p:sp>
        <p:nvSpPr>
          <p:cNvPr id="2" name="Marcador de texto 12">
            <a:extLst>
              <a:ext uri="{FF2B5EF4-FFF2-40B4-BE49-F238E27FC236}">
                <a16:creationId xmlns:a16="http://schemas.microsoft.com/office/drawing/2014/main" id="{922490D9-18A4-F549-160A-F475ED895D0F}"/>
              </a:ext>
            </a:extLst>
          </p:cNvPr>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 name="Imagen 3">
            <a:extLst>
              <a:ext uri="{FF2B5EF4-FFF2-40B4-BE49-F238E27FC236}">
                <a16:creationId xmlns:a16="http://schemas.microsoft.com/office/drawing/2014/main" id="{DB2AFF86-7277-3F4C-2269-B2FF2B7E86B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0" name="Rectángulo: esquinas superiores redondeadas 9">
            <a:extLst>
              <a:ext uri="{FF2B5EF4-FFF2-40B4-BE49-F238E27FC236}">
                <a16:creationId xmlns:a16="http://schemas.microsoft.com/office/drawing/2014/main" id="{41F454F1-E935-34F0-234C-13BA74DEA413}"/>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7232BDC3-F428-F51A-3617-416B71B62D23}"/>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570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contenido 2">
            <a:extLst>
              <a:ext uri="{FF2B5EF4-FFF2-40B4-BE49-F238E27FC236}">
                <a16:creationId xmlns:a16="http://schemas.microsoft.com/office/drawing/2014/main" id="{F17927BC-795C-7059-C65D-3ADE221A9CE0}"/>
              </a:ext>
            </a:extLst>
          </p:cNvPr>
          <p:cNvSpPr>
            <a:spLocks noGrp="1"/>
          </p:cNvSpPr>
          <p:nvPr>
            <p:ph sz="half" idx="1"/>
          </p:nvPr>
        </p:nvSpPr>
        <p:spPr>
          <a:xfrm>
            <a:off x="838200" y="1825625"/>
            <a:ext cx="5181600" cy="435133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6423C72-35C2-C627-EAB3-11B183CEAE80}"/>
              </a:ext>
            </a:extLst>
          </p:cNvPr>
          <p:cNvSpPr>
            <a:spLocks noGrp="1"/>
          </p:cNvSpPr>
          <p:nvPr>
            <p:ph sz="half" idx="2"/>
          </p:nvPr>
        </p:nvSpPr>
        <p:spPr>
          <a:xfrm>
            <a:off x="6172200" y="1825625"/>
            <a:ext cx="5181600" cy="435133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B730999-A66F-D476-B3C7-E75BF6C751B0}"/>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6" name="Marcador de pie de página 5">
            <a:extLst>
              <a:ext uri="{FF2B5EF4-FFF2-40B4-BE49-F238E27FC236}">
                <a16:creationId xmlns:a16="http://schemas.microsoft.com/office/drawing/2014/main" id="{D4D91968-CD8A-3BD0-88EB-5E3934EB631A}"/>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71089FC1-C77E-F6AF-950A-398BE65C1EB8}"/>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9"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1" name="Imagen 10">
            <a:extLst>
              <a:ext uri="{FF2B5EF4-FFF2-40B4-BE49-F238E27FC236}">
                <a16:creationId xmlns:a16="http://schemas.microsoft.com/office/drawing/2014/main" id="{6FEAD162-4DD5-E881-CDB1-657D97BD6B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293A18F1-F3DE-34DB-D7EA-926B45216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701418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rrejón Alerta Hidrologic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6" y="806337"/>
            <a:ext cx="2867030" cy="338554"/>
          </a:xfrm>
          <a:prstGeom prst="rect">
            <a:avLst/>
          </a:prstGeom>
          <a:solidFill>
            <a:schemeClr val="bg1"/>
          </a:solidFill>
        </p:spPr>
        <p:txBody>
          <a:bodyPr wrap="square" rtlCol="0">
            <a:spAutoFit/>
          </a:bodyPr>
          <a:lstStyle/>
          <a:p>
            <a:pPr algn="l"/>
            <a:r>
              <a:rPr lang="es-CO" sz="1600" b="1" dirty="0">
                <a:solidFill>
                  <a:srgbClr val="0070C0"/>
                </a:solidFill>
                <a:latin typeface="Verdana" panose="020B0604030504040204" pitchFamily="34" charset="0"/>
                <a:ea typeface="Verdana" panose="020B0604030504040204" pitchFamily="34" charset="0"/>
              </a:rPr>
              <a:t>Alertas Hidrológicas</a:t>
            </a:r>
            <a:endParaRPr lang="es-MX" sz="1600" b="1" dirty="0">
              <a:solidFill>
                <a:srgbClr val="0070C0"/>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533D7312-07EB-C76E-A289-84D299AF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0" name="Rectángulo: esquinas superiores redondeadas 9">
            <a:extLst>
              <a:ext uri="{FF2B5EF4-FFF2-40B4-BE49-F238E27FC236}">
                <a16:creationId xmlns:a16="http://schemas.microsoft.com/office/drawing/2014/main" id="{BC8F69AB-5F31-0F8E-2B90-F65D594677C0}"/>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2651B017-838D-17AB-2D86-C606C587EEB0}"/>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5821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errejón Alerta incendio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5" y="787344"/>
            <a:ext cx="3079743" cy="461665"/>
          </a:xfrm>
          <a:prstGeom prst="rect">
            <a:avLst/>
          </a:prstGeom>
          <a:noFill/>
        </p:spPr>
        <p:txBody>
          <a:bodyPr wrap="square" rtlCol="0">
            <a:spAutoFit/>
          </a:bodyPr>
          <a:lstStyle/>
          <a:p>
            <a:pPr algn="l"/>
            <a:r>
              <a:rPr lang="es-CO" sz="1200" b="1" dirty="0">
                <a:solidFill>
                  <a:srgbClr val="ED0802"/>
                </a:solidFill>
                <a:latin typeface="Verdana" panose="020B0604030504040204" pitchFamily="34" charset="0"/>
                <a:ea typeface="Verdana" panose="020B0604030504040204" pitchFamily="34" charset="0"/>
              </a:rPr>
              <a:t>Alertas por amenaza</a:t>
            </a:r>
            <a:r>
              <a:rPr lang="es-CO" sz="1200" b="1" baseline="0" dirty="0">
                <a:solidFill>
                  <a:srgbClr val="ED0802"/>
                </a:solidFill>
                <a:latin typeface="Verdana" panose="020B0604030504040204" pitchFamily="34" charset="0"/>
                <a:ea typeface="Verdana" panose="020B0604030504040204" pitchFamily="34" charset="0"/>
              </a:rPr>
              <a:t> de incendios de la cobertura vegetal</a:t>
            </a:r>
            <a:endParaRPr lang="es-MX" sz="1200" b="1" dirty="0">
              <a:solidFill>
                <a:srgbClr val="ED0802"/>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5D2A471E-327A-2FEA-8AC4-51FA1BCC2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2B5BDC-9A66-5A8F-95F7-53A86CDCAC75}"/>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CuadroTexto 11">
            <a:extLst>
              <a:ext uri="{FF2B5EF4-FFF2-40B4-BE49-F238E27FC236}">
                <a16:creationId xmlns:a16="http://schemas.microsoft.com/office/drawing/2014/main" id="{4359BF00-93C6-104F-496D-AA43C33F06F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071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errejón alerta deslizamient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6" y="787344"/>
            <a:ext cx="2478840" cy="523220"/>
          </a:xfrm>
          <a:prstGeom prst="rect">
            <a:avLst/>
          </a:prstGeom>
          <a:noFill/>
        </p:spPr>
        <p:txBody>
          <a:bodyPr wrap="square" rtlCol="0">
            <a:spAutoFit/>
          </a:bodyPr>
          <a:lstStyle/>
          <a:p>
            <a:pPr algn="l"/>
            <a:r>
              <a:rPr lang="es-CO" sz="1400" b="1" dirty="0">
                <a:solidFill>
                  <a:srgbClr val="563A12"/>
                </a:solidFill>
                <a:latin typeface="Verdana" panose="020B0604030504040204" pitchFamily="34" charset="0"/>
                <a:ea typeface="Verdana" panose="020B0604030504040204" pitchFamily="34" charset="0"/>
              </a:rPr>
              <a:t>Alertas por amenaza</a:t>
            </a:r>
            <a:r>
              <a:rPr lang="es-CO" sz="1400" b="1" baseline="0" dirty="0">
                <a:solidFill>
                  <a:srgbClr val="563A12"/>
                </a:solidFill>
                <a:latin typeface="Verdana" panose="020B0604030504040204" pitchFamily="34" charset="0"/>
                <a:ea typeface="Verdana" panose="020B0604030504040204" pitchFamily="34" charset="0"/>
              </a:rPr>
              <a:t> de deslizamiento</a:t>
            </a:r>
            <a:endParaRPr lang="es-MX" sz="1400" b="1" dirty="0">
              <a:solidFill>
                <a:srgbClr val="563A12"/>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DD77088B-ADB9-A149-7D68-BA8EC4202B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43E3DE-2268-405F-1E87-D7405250E58D}"/>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C1C0905A-CA4E-34E0-0E12-FEB030D8C6D5}"/>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47794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errejón alerta meteomarin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5" y="814630"/>
            <a:ext cx="2565340" cy="307777"/>
          </a:xfrm>
          <a:prstGeom prst="rect">
            <a:avLst/>
          </a:prstGeom>
          <a:noFill/>
        </p:spPr>
        <p:txBody>
          <a:bodyPr wrap="square" rtlCol="0">
            <a:spAutoFit/>
          </a:bodyPr>
          <a:lstStyle/>
          <a:p>
            <a:pPr algn="l"/>
            <a:r>
              <a:rPr lang="es-CO" sz="1400" b="1" dirty="0">
                <a:solidFill>
                  <a:srgbClr val="004070"/>
                </a:solidFill>
                <a:latin typeface="Verdana" panose="020B0604030504040204" pitchFamily="34" charset="0"/>
                <a:ea typeface="Verdana" panose="020B0604030504040204" pitchFamily="34" charset="0"/>
              </a:rPr>
              <a:t>Alertas Meteomarinas</a:t>
            </a:r>
            <a:endParaRPr lang="es-MX" sz="1400" b="1" dirty="0">
              <a:solidFill>
                <a:srgbClr val="004070"/>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18AFD55E-1204-F1F9-C8B2-17426075CD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B99D92E0-0AC3-8F36-16C9-7DDB393A4C8A}"/>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CuadroTexto 11">
            <a:extLst>
              <a:ext uri="{FF2B5EF4-FFF2-40B4-BE49-F238E27FC236}">
                <a16:creationId xmlns:a16="http://schemas.microsoft.com/office/drawing/2014/main" id="{E324354B-C680-CC30-5BD4-7E52417AFC5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158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texto 2">
            <a:extLst>
              <a:ext uri="{FF2B5EF4-FFF2-40B4-BE49-F238E27FC236}">
                <a16:creationId xmlns:a16="http://schemas.microsoft.com/office/drawing/2014/main" id="{9782756F-3320-1BDD-9F26-F33C25C5D76B}"/>
              </a:ext>
            </a:extLst>
          </p:cNvPr>
          <p:cNvSpPr>
            <a:spLocks noGrp="1"/>
          </p:cNvSpPr>
          <p:nvPr>
            <p:ph type="body" idx="1"/>
          </p:nvPr>
        </p:nvSpPr>
        <p:spPr>
          <a:xfrm>
            <a:off x="839789" y="1730591"/>
            <a:ext cx="5157787" cy="687387"/>
          </a:xfrm>
        </p:spPr>
        <p:txBody>
          <a:bodyPr anchor="b">
            <a:normAutofit/>
          </a:bodyPr>
          <a:lstStyle>
            <a:lvl1pPr marL="0" indent="0">
              <a:buNone/>
              <a:defRPr sz="1800" b="1">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950E239-8FC8-FADD-7CB8-977111D00AE0}"/>
              </a:ext>
            </a:extLst>
          </p:cNvPr>
          <p:cNvSpPr>
            <a:spLocks noGrp="1"/>
          </p:cNvSpPr>
          <p:nvPr>
            <p:ph sz="half" idx="2"/>
          </p:nvPr>
        </p:nvSpPr>
        <p:spPr>
          <a:xfrm>
            <a:off x="839789" y="2505075"/>
            <a:ext cx="5157787" cy="368458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D623AC6C-0E6C-8D3A-441F-5314AB46E22F}"/>
              </a:ext>
            </a:extLst>
          </p:cNvPr>
          <p:cNvSpPr>
            <a:spLocks noGrp="1"/>
          </p:cNvSpPr>
          <p:nvPr>
            <p:ph type="body" sz="quarter" idx="3"/>
          </p:nvPr>
        </p:nvSpPr>
        <p:spPr>
          <a:xfrm>
            <a:off x="6172201" y="1730591"/>
            <a:ext cx="5183188" cy="687387"/>
          </a:xfrm>
        </p:spPr>
        <p:txBody>
          <a:bodyPr anchor="b">
            <a:normAutofit/>
          </a:bodyPr>
          <a:lstStyle>
            <a:lvl1pPr marL="0" indent="0">
              <a:buNone/>
              <a:defRPr sz="1800" b="1">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7A937D4-2802-D166-2A0C-ED77747DF219}"/>
              </a:ext>
            </a:extLst>
          </p:cNvPr>
          <p:cNvSpPr>
            <a:spLocks noGrp="1"/>
          </p:cNvSpPr>
          <p:nvPr>
            <p:ph sz="quarter" idx="4"/>
          </p:nvPr>
        </p:nvSpPr>
        <p:spPr>
          <a:xfrm>
            <a:off x="6172201" y="2505075"/>
            <a:ext cx="5183188" cy="368458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0A69B877-A357-7B6E-4932-C5C55949C775}"/>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8" name="Marcador de pie de página 7">
            <a:extLst>
              <a:ext uri="{FF2B5EF4-FFF2-40B4-BE49-F238E27FC236}">
                <a16:creationId xmlns:a16="http://schemas.microsoft.com/office/drawing/2014/main" id="{BABBA54D-8050-21BB-1E38-CE6564716233}"/>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33F69977-F20E-1B9B-CE7C-6E921821E8A3}"/>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11"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5" name="Imagen 14">
            <a:extLst>
              <a:ext uri="{FF2B5EF4-FFF2-40B4-BE49-F238E27FC236}">
                <a16:creationId xmlns:a16="http://schemas.microsoft.com/office/drawing/2014/main" id="{A6336CA5-77AD-D576-1A08-262F2C43941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6" name="Imagen 15">
            <a:extLst>
              <a:ext uri="{FF2B5EF4-FFF2-40B4-BE49-F238E27FC236}">
                <a16:creationId xmlns:a16="http://schemas.microsoft.com/office/drawing/2014/main" id="{6B12E50D-6B51-42DA-6417-618ADD02A0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428585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8" name="Imagen 7"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9" name="CuadroTexto 8">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fecha 2">
            <a:extLst>
              <a:ext uri="{FF2B5EF4-FFF2-40B4-BE49-F238E27FC236}">
                <a16:creationId xmlns:a16="http://schemas.microsoft.com/office/drawing/2014/main" id="{CF9BB0D1-C4EE-E089-39A2-A948BC08F6ED}"/>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4" name="Marcador de pie de página 3">
            <a:extLst>
              <a:ext uri="{FF2B5EF4-FFF2-40B4-BE49-F238E27FC236}">
                <a16:creationId xmlns:a16="http://schemas.microsoft.com/office/drawing/2014/main" id="{4E106650-5C2E-3A0B-75B1-25EFC0246988}"/>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E474889F-BE9C-50E0-5577-85885E5A01FB}"/>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7"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1" name="Imagen 10">
            <a:extLst>
              <a:ext uri="{FF2B5EF4-FFF2-40B4-BE49-F238E27FC236}">
                <a16:creationId xmlns:a16="http://schemas.microsoft.com/office/drawing/2014/main" id="{8B9BB72C-65DD-1434-A8B5-79167E79EF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2" name="Imagen 11">
            <a:extLst>
              <a:ext uri="{FF2B5EF4-FFF2-40B4-BE49-F238E27FC236}">
                <a16:creationId xmlns:a16="http://schemas.microsoft.com/office/drawing/2014/main" id="{FE5FD859-45BF-9525-DB0B-FF209DCC14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0121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Marcador de fecha 1">
            <a:extLst>
              <a:ext uri="{FF2B5EF4-FFF2-40B4-BE49-F238E27FC236}">
                <a16:creationId xmlns:a16="http://schemas.microsoft.com/office/drawing/2014/main" id="{BF1F4613-C800-1EC5-A7C5-FE92ECC236A7}"/>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3" name="Marcador de pie de página 2">
            <a:extLst>
              <a:ext uri="{FF2B5EF4-FFF2-40B4-BE49-F238E27FC236}">
                <a16:creationId xmlns:a16="http://schemas.microsoft.com/office/drawing/2014/main" id="{00895C46-1ABA-20C6-7486-D68A9052E846}"/>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A1D6331B-B93F-B576-175B-4692BECFF64E}"/>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10" name="Imagen 9">
            <a:extLst>
              <a:ext uri="{FF2B5EF4-FFF2-40B4-BE49-F238E27FC236}">
                <a16:creationId xmlns:a16="http://schemas.microsoft.com/office/drawing/2014/main" id="{E4F95BF6-4AF6-295E-AD17-CC4CB7798F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1" name="Imagen 10">
            <a:extLst>
              <a:ext uri="{FF2B5EF4-FFF2-40B4-BE49-F238E27FC236}">
                <a16:creationId xmlns:a16="http://schemas.microsoft.com/office/drawing/2014/main" id="{A24224FA-9ACF-1F3B-9017-CDBF6ADAF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97814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Imagen 8"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0" name="CuadroTexto 9">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Título 1">
            <a:extLst>
              <a:ext uri="{FF2B5EF4-FFF2-40B4-BE49-F238E27FC236}">
                <a16:creationId xmlns:a16="http://schemas.microsoft.com/office/drawing/2014/main" id="{E4F6A733-99A2-F5EB-047B-BDEAAB1D74C1}"/>
              </a:ext>
            </a:extLst>
          </p:cNvPr>
          <p:cNvSpPr>
            <a:spLocks noGrp="1"/>
          </p:cNvSpPr>
          <p:nvPr>
            <p:ph type="title"/>
          </p:nvPr>
        </p:nvSpPr>
        <p:spPr>
          <a:xfrm>
            <a:off x="839788" y="1140339"/>
            <a:ext cx="3932237" cy="689918"/>
          </a:xfrm>
        </p:spPr>
        <p:txBody>
          <a:bodyPr anchor="b">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1D9CE069-7D79-5D0B-EDCB-42D1CED081C8}"/>
              </a:ext>
            </a:extLst>
          </p:cNvPr>
          <p:cNvSpPr>
            <a:spLocks noGrp="1"/>
          </p:cNvSpPr>
          <p:nvPr>
            <p:ph idx="1"/>
          </p:nvPr>
        </p:nvSpPr>
        <p:spPr>
          <a:xfrm>
            <a:off x="5183188" y="1140341"/>
            <a:ext cx="6172200" cy="4720711"/>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B8BD84B5-1DE6-A22D-CAF9-611745A69195}"/>
              </a:ext>
            </a:extLst>
          </p:cNvPr>
          <p:cNvSpPr>
            <a:spLocks noGrp="1"/>
          </p:cNvSpPr>
          <p:nvPr>
            <p:ph type="body" sz="half" idx="2"/>
          </p:nvPr>
        </p:nvSpPr>
        <p:spPr>
          <a:xfrm>
            <a:off x="839788" y="2057400"/>
            <a:ext cx="3932237" cy="3811588"/>
          </a:xfrm>
        </p:spPr>
        <p:txBody>
          <a:bodyPr>
            <a:normAutofit/>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FD08BF-32A7-8F6D-ABA4-A41338582E82}"/>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6" name="Marcador de pie de página 5">
            <a:extLst>
              <a:ext uri="{FF2B5EF4-FFF2-40B4-BE49-F238E27FC236}">
                <a16:creationId xmlns:a16="http://schemas.microsoft.com/office/drawing/2014/main" id="{A2029AC4-A08D-E631-174E-58A27C7D5753}"/>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D11830B9-637A-CFAD-9AAF-B5CA6A1A2B71}"/>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13" name="Imagen 12">
            <a:extLst>
              <a:ext uri="{FF2B5EF4-FFF2-40B4-BE49-F238E27FC236}">
                <a16:creationId xmlns:a16="http://schemas.microsoft.com/office/drawing/2014/main" id="{4DDCA6FA-19E8-E71B-0B88-A4EC3C061D2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D46D15F9-D685-B182-C95C-6E692E3727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59886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11" name="Imagen 10"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2" name="CuadroTexto 11">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posición de imagen 2">
            <a:extLst>
              <a:ext uri="{FF2B5EF4-FFF2-40B4-BE49-F238E27FC236}">
                <a16:creationId xmlns:a16="http://schemas.microsoft.com/office/drawing/2014/main" id="{A770AA19-4CE4-D16F-1325-A1E65BC992AD}"/>
              </a:ext>
            </a:extLst>
          </p:cNvPr>
          <p:cNvSpPr>
            <a:spLocks noGrp="1"/>
          </p:cNvSpPr>
          <p:nvPr>
            <p:ph type="pic" idx="1"/>
          </p:nvPr>
        </p:nvSpPr>
        <p:spPr>
          <a:xfrm>
            <a:off x="5183188" y="1140341"/>
            <a:ext cx="6172200" cy="472071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a:p>
        </p:txBody>
      </p:sp>
      <p:sp>
        <p:nvSpPr>
          <p:cNvPr id="5" name="Marcador de fecha 4">
            <a:extLst>
              <a:ext uri="{FF2B5EF4-FFF2-40B4-BE49-F238E27FC236}">
                <a16:creationId xmlns:a16="http://schemas.microsoft.com/office/drawing/2014/main" id="{28CB4689-EA09-EF4A-843B-2A7A0F720BF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22/04/2025</a:t>
            </a:fld>
            <a:endParaRPr lang="es-CO"/>
          </a:p>
        </p:txBody>
      </p:sp>
      <p:sp>
        <p:nvSpPr>
          <p:cNvPr id="6" name="Marcador de pie de página 5">
            <a:extLst>
              <a:ext uri="{FF2B5EF4-FFF2-40B4-BE49-F238E27FC236}">
                <a16:creationId xmlns:a16="http://schemas.microsoft.com/office/drawing/2014/main" id="{7BB86C21-8B50-A1A6-6518-83192006C70B}"/>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C3F1394A-0743-FA96-0EE3-43B1FE98BBE2}"/>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9" name="Título 1">
            <a:extLst>
              <a:ext uri="{FF2B5EF4-FFF2-40B4-BE49-F238E27FC236}">
                <a16:creationId xmlns:a16="http://schemas.microsoft.com/office/drawing/2014/main" id="{E4F6A733-99A2-F5EB-047B-BDEAAB1D74C1}"/>
              </a:ext>
            </a:extLst>
          </p:cNvPr>
          <p:cNvSpPr>
            <a:spLocks noGrp="1"/>
          </p:cNvSpPr>
          <p:nvPr>
            <p:ph type="title"/>
          </p:nvPr>
        </p:nvSpPr>
        <p:spPr>
          <a:xfrm>
            <a:off x="839788" y="1140339"/>
            <a:ext cx="3932237" cy="689918"/>
          </a:xfrm>
        </p:spPr>
        <p:txBody>
          <a:bodyPr anchor="b">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sp>
        <p:nvSpPr>
          <p:cNvPr id="10" name="Marcador de texto 3">
            <a:extLst>
              <a:ext uri="{FF2B5EF4-FFF2-40B4-BE49-F238E27FC236}">
                <a16:creationId xmlns:a16="http://schemas.microsoft.com/office/drawing/2014/main" id="{B8BD84B5-1DE6-A22D-CAF9-611745A69195}"/>
              </a:ext>
            </a:extLst>
          </p:cNvPr>
          <p:cNvSpPr>
            <a:spLocks noGrp="1"/>
          </p:cNvSpPr>
          <p:nvPr>
            <p:ph type="body" sz="half" idx="2"/>
          </p:nvPr>
        </p:nvSpPr>
        <p:spPr>
          <a:xfrm>
            <a:off x="839788" y="2057400"/>
            <a:ext cx="3932237" cy="3811588"/>
          </a:xfrm>
        </p:spPr>
        <p:txBody>
          <a:bodyPr>
            <a:normAutofit/>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pic>
        <p:nvPicPr>
          <p:cNvPr id="13" name="Imagen 12">
            <a:extLst>
              <a:ext uri="{FF2B5EF4-FFF2-40B4-BE49-F238E27FC236}">
                <a16:creationId xmlns:a16="http://schemas.microsoft.com/office/drawing/2014/main" id="{A7457D53-B5CB-D104-D236-DCC4A9132C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73ADB5BD-4204-219A-545B-A1196C2AE0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13528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D93ECB-BCF0-1E1C-A43A-8219DE2C731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6D8A185-B39C-0D25-4551-25708FF4F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9359907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64" r:id="rId7"/>
    <p:sldLayoutId id="2147483656" r:id="rId8"/>
    <p:sldLayoutId id="2147483657" r:id="rId9"/>
    <p:sldLayoutId id="2147483658" r:id="rId10"/>
    <p:sldLayoutId id="214748370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08637424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55"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6242B-E25B-46E0-80E2-968C01D3C142}" type="datetimeFigureOut">
              <a:rPr lang="es-MX" smtClean="0"/>
              <a:t>22/04/2025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15A7D-551E-4BDC-992F-33AC8C07A465}" type="slidenum">
              <a:rPr lang="es-MX" smtClean="0"/>
              <a:t>‹Nº›</a:t>
            </a:fld>
            <a:endParaRPr lang="es-MX"/>
          </a:p>
        </p:txBody>
      </p:sp>
    </p:spTree>
    <p:extLst>
      <p:ext uri="{BB962C8B-B14F-4D97-AF65-F5344CB8AC3E}">
        <p14:creationId xmlns:p14="http://schemas.microsoft.com/office/powerpoint/2010/main" val="32120444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jramirez@ideam.gov.c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47.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 Id="rId1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2.xml"/><Relationship Id="rId7" Type="http://schemas.openxmlformats.org/officeDocument/2006/relationships/image" Target="../media/image66.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70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488F0E-741B-B243-1774-B992A04C0848}"/>
              </a:ext>
            </a:extLst>
          </p:cNvPr>
          <p:cNvSpPr txBox="1"/>
          <p:nvPr/>
        </p:nvSpPr>
        <p:spPr>
          <a:xfrm>
            <a:off x="1643737" y="560775"/>
            <a:ext cx="8768346" cy="3416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CO" sz="1800" b="1" kern="0" dirty="0">
                <a:effectLst/>
                <a:latin typeface="Arial" panose="020B0604020202020204" pitchFamily="34" charset="0"/>
                <a:ea typeface="Times New Roman" panose="02020603050405020304" pitchFamily="18" charset="0"/>
              </a:rPr>
              <a:t>META RETIRO DE USO</a:t>
            </a:r>
          </a:p>
        </p:txBody>
      </p:sp>
      <p:sp>
        <p:nvSpPr>
          <p:cNvPr id="4" name="CuadroTexto 3">
            <a:extLst>
              <a:ext uri="{FF2B5EF4-FFF2-40B4-BE49-F238E27FC236}">
                <a16:creationId xmlns:a16="http://schemas.microsoft.com/office/drawing/2014/main" id="{F6DE5236-08BB-496D-21D9-D435C21242C4}"/>
              </a:ext>
            </a:extLst>
          </p:cNvPr>
          <p:cNvSpPr txBox="1"/>
          <p:nvPr/>
        </p:nvSpPr>
        <p:spPr>
          <a:xfrm>
            <a:off x="414067" y="1647646"/>
            <a:ext cx="5365630" cy="1200329"/>
          </a:xfrm>
          <a:prstGeom prst="rect">
            <a:avLst/>
          </a:prstGeom>
          <a:noFill/>
        </p:spPr>
        <p:txBody>
          <a:bodyPr wrap="square" rtlCol="0">
            <a:spAutoFit/>
          </a:bodyPr>
          <a:lstStyle/>
          <a:p>
            <a:pPr algn="just"/>
            <a:r>
              <a:rPr lang="es-CO" dirty="0"/>
              <a:t>A 31 de diciembre de 2022, de </a:t>
            </a:r>
            <a:r>
              <a:rPr lang="es-CO" b="1" dirty="0"/>
              <a:t>4.123</a:t>
            </a:r>
            <a:r>
              <a:rPr lang="es-CO" dirty="0"/>
              <a:t> equipos identificados como contaminados, se han </a:t>
            </a:r>
            <a:r>
              <a:rPr lang="es-CO" b="1" dirty="0"/>
              <a:t>retirado</a:t>
            </a:r>
            <a:r>
              <a:rPr lang="es-CO" dirty="0"/>
              <a:t> de uso </a:t>
            </a:r>
            <a:r>
              <a:rPr lang="es-CO" b="1" dirty="0"/>
              <a:t>2.914</a:t>
            </a:r>
            <a:r>
              <a:rPr lang="es-CO" dirty="0"/>
              <a:t>. </a:t>
            </a:r>
            <a:r>
              <a:rPr lang="es-CO" b="1" dirty="0"/>
              <a:t>Falta</a:t>
            </a:r>
            <a:r>
              <a:rPr lang="es-CO" dirty="0"/>
              <a:t> por retirar de uso </a:t>
            </a:r>
            <a:r>
              <a:rPr lang="es-CO" b="1" dirty="0"/>
              <a:t>1.209</a:t>
            </a:r>
            <a:r>
              <a:rPr lang="es-CO" dirty="0"/>
              <a:t> equipos contaminados. </a:t>
            </a:r>
          </a:p>
        </p:txBody>
      </p:sp>
      <p:graphicFrame>
        <p:nvGraphicFramePr>
          <p:cNvPr id="6" name="Gráfico 5">
            <a:extLst>
              <a:ext uri="{FF2B5EF4-FFF2-40B4-BE49-F238E27FC236}">
                <a16:creationId xmlns:a16="http://schemas.microsoft.com/office/drawing/2014/main" id="{A9CF2B18-6D69-4526-AC02-8323D3B5F239}"/>
              </a:ext>
            </a:extLst>
          </p:cNvPr>
          <p:cNvGraphicFramePr>
            <a:graphicFrameLocks/>
          </p:cNvGraphicFramePr>
          <p:nvPr>
            <p:extLst>
              <p:ext uri="{D42A27DB-BD31-4B8C-83A1-F6EECF244321}">
                <p14:modId xmlns:p14="http://schemas.microsoft.com/office/powerpoint/2010/main" val="3035323731"/>
              </p:ext>
            </p:extLst>
          </p:nvPr>
        </p:nvGraphicFramePr>
        <p:xfrm>
          <a:off x="6993147" y="164764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C650C2F7-5039-1FD8-D332-360E5BE0C015}"/>
              </a:ext>
            </a:extLst>
          </p:cNvPr>
          <p:cNvSpPr txBox="1"/>
          <p:nvPr/>
        </p:nvSpPr>
        <p:spPr>
          <a:xfrm>
            <a:off x="414067" y="3335548"/>
            <a:ext cx="5365630" cy="1200329"/>
          </a:xfrm>
          <a:prstGeom prst="rect">
            <a:avLst/>
          </a:prstGeom>
          <a:noFill/>
        </p:spPr>
        <p:txBody>
          <a:bodyPr wrap="square" rtlCol="0">
            <a:spAutoFit/>
          </a:bodyPr>
          <a:lstStyle/>
          <a:p>
            <a:pPr algn="just"/>
            <a:r>
              <a:rPr lang="es-CO" dirty="0"/>
              <a:t>A 31 de diciembre de 2023, de </a:t>
            </a:r>
            <a:r>
              <a:rPr lang="es-CO" b="1" dirty="0"/>
              <a:t>4.520</a:t>
            </a:r>
            <a:r>
              <a:rPr lang="es-CO" dirty="0"/>
              <a:t> equipos identificados como contaminados, se han </a:t>
            </a:r>
            <a:r>
              <a:rPr lang="es-CO" b="1" dirty="0"/>
              <a:t>retirado</a:t>
            </a:r>
            <a:r>
              <a:rPr lang="es-CO" dirty="0"/>
              <a:t> de uso </a:t>
            </a:r>
            <a:r>
              <a:rPr lang="es-CO" b="1" dirty="0"/>
              <a:t>3.135</a:t>
            </a:r>
            <a:r>
              <a:rPr lang="es-CO" dirty="0"/>
              <a:t>. Falta por retirar de uso </a:t>
            </a:r>
            <a:r>
              <a:rPr lang="es-CO" b="1" dirty="0"/>
              <a:t>1.385</a:t>
            </a:r>
            <a:r>
              <a:rPr lang="es-CO" dirty="0"/>
              <a:t> equipos contaminados. </a:t>
            </a:r>
          </a:p>
        </p:txBody>
      </p:sp>
      <p:sp>
        <p:nvSpPr>
          <p:cNvPr id="3" name="CuadroTexto 2">
            <a:extLst>
              <a:ext uri="{FF2B5EF4-FFF2-40B4-BE49-F238E27FC236}">
                <a16:creationId xmlns:a16="http://schemas.microsoft.com/office/drawing/2014/main" id="{950A8094-A4EC-F0DB-002F-D54CC10DBE0E}"/>
              </a:ext>
            </a:extLst>
          </p:cNvPr>
          <p:cNvSpPr txBox="1"/>
          <p:nvPr/>
        </p:nvSpPr>
        <p:spPr>
          <a:xfrm>
            <a:off x="2898475" y="5003321"/>
            <a:ext cx="6556076" cy="1200329"/>
          </a:xfrm>
          <a:prstGeom prst="rect">
            <a:avLst/>
          </a:prstGeom>
          <a:noFill/>
        </p:spPr>
        <p:txBody>
          <a:bodyPr wrap="square" rtlCol="0">
            <a:spAutoFit/>
          </a:bodyPr>
          <a:lstStyle/>
          <a:p>
            <a:pPr algn="ctr"/>
            <a:r>
              <a:rPr lang="es-CO" b="1" dirty="0"/>
              <a:t>Meta de Retiro de Uso a 31 de diciembre de 2025 </a:t>
            </a:r>
          </a:p>
          <a:p>
            <a:pPr algn="ctr"/>
            <a:r>
              <a:rPr lang="es-CO" b="1" dirty="0"/>
              <a:t>100%</a:t>
            </a:r>
          </a:p>
          <a:p>
            <a:endParaRPr lang="es-CO" b="1" dirty="0"/>
          </a:p>
          <a:p>
            <a:pPr algn="ctr"/>
            <a:r>
              <a:rPr lang="es-CO" b="1" dirty="0"/>
              <a:t>Vamos en el 69,4%</a:t>
            </a:r>
          </a:p>
        </p:txBody>
      </p:sp>
    </p:spTree>
    <p:extLst>
      <p:ext uri="{BB962C8B-B14F-4D97-AF65-F5344CB8AC3E}">
        <p14:creationId xmlns:p14="http://schemas.microsoft.com/office/powerpoint/2010/main" val="338023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488F0E-741B-B243-1774-B992A04C0848}"/>
              </a:ext>
            </a:extLst>
          </p:cNvPr>
          <p:cNvSpPr txBox="1"/>
          <p:nvPr/>
        </p:nvSpPr>
        <p:spPr>
          <a:xfrm>
            <a:off x="1643737" y="560775"/>
            <a:ext cx="8768346" cy="3416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CO" sz="1800" b="1" kern="0" dirty="0">
                <a:effectLst/>
                <a:latin typeface="Arial" panose="020B0604020202020204" pitchFamily="34" charset="0"/>
                <a:ea typeface="Times New Roman" panose="02020603050405020304" pitchFamily="18" charset="0"/>
              </a:rPr>
              <a:t>META ELIMINACIÓN</a:t>
            </a:r>
          </a:p>
        </p:txBody>
      </p:sp>
      <p:sp>
        <p:nvSpPr>
          <p:cNvPr id="4" name="CuadroTexto 3">
            <a:extLst>
              <a:ext uri="{FF2B5EF4-FFF2-40B4-BE49-F238E27FC236}">
                <a16:creationId xmlns:a16="http://schemas.microsoft.com/office/drawing/2014/main" id="{F6DE5236-08BB-496D-21D9-D435C21242C4}"/>
              </a:ext>
            </a:extLst>
          </p:cNvPr>
          <p:cNvSpPr txBox="1"/>
          <p:nvPr/>
        </p:nvSpPr>
        <p:spPr>
          <a:xfrm>
            <a:off x="6246696" y="1720162"/>
            <a:ext cx="5365630" cy="1200329"/>
          </a:xfrm>
          <a:prstGeom prst="rect">
            <a:avLst/>
          </a:prstGeom>
          <a:noFill/>
        </p:spPr>
        <p:txBody>
          <a:bodyPr wrap="square" rtlCol="0">
            <a:spAutoFit/>
          </a:bodyPr>
          <a:lstStyle/>
          <a:p>
            <a:pPr algn="just"/>
            <a:r>
              <a:rPr lang="es-CO" dirty="0"/>
              <a:t>A 31 de diciembre de 2022, de </a:t>
            </a:r>
            <a:r>
              <a:rPr lang="es-CO" b="1" dirty="0"/>
              <a:t>2.200,5</a:t>
            </a:r>
            <a:r>
              <a:rPr lang="es-CO" dirty="0"/>
              <a:t> toneladas de elementos contaminados con PCB identificadas, se han </a:t>
            </a:r>
            <a:r>
              <a:rPr lang="es-CO" b="1" dirty="0"/>
              <a:t>eliminado</a:t>
            </a:r>
            <a:r>
              <a:rPr lang="es-CO" dirty="0"/>
              <a:t>  </a:t>
            </a:r>
            <a:r>
              <a:rPr lang="es-CO" b="1" dirty="0"/>
              <a:t>956,4 toneladas</a:t>
            </a:r>
            <a:r>
              <a:rPr lang="es-CO" dirty="0"/>
              <a:t>. </a:t>
            </a:r>
            <a:r>
              <a:rPr lang="es-CO" b="1" dirty="0"/>
              <a:t>Falta</a:t>
            </a:r>
            <a:r>
              <a:rPr lang="es-CO" dirty="0"/>
              <a:t> por eliminar </a:t>
            </a:r>
            <a:r>
              <a:rPr lang="es-CO" b="1" dirty="0"/>
              <a:t>1.244,1</a:t>
            </a:r>
            <a:r>
              <a:rPr lang="es-CO" dirty="0"/>
              <a:t> toneladas de elementos contaminados. </a:t>
            </a:r>
          </a:p>
        </p:txBody>
      </p:sp>
      <p:graphicFrame>
        <p:nvGraphicFramePr>
          <p:cNvPr id="3" name="Gráfico 2">
            <a:extLst>
              <a:ext uri="{FF2B5EF4-FFF2-40B4-BE49-F238E27FC236}">
                <a16:creationId xmlns:a16="http://schemas.microsoft.com/office/drawing/2014/main" id="{A96170A4-E56F-4F46-8D5D-5AE994ED8EEA}"/>
              </a:ext>
            </a:extLst>
          </p:cNvPr>
          <p:cNvGraphicFramePr>
            <a:graphicFrameLocks/>
          </p:cNvGraphicFramePr>
          <p:nvPr>
            <p:extLst>
              <p:ext uri="{D42A27DB-BD31-4B8C-83A1-F6EECF244321}">
                <p14:modId xmlns:p14="http://schemas.microsoft.com/office/powerpoint/2010/main" val="2284682332"/>
              </p:ext>
            </p:extLst>
          </p:nvPr>
        </p:nvGraphicFramePr>
        <p:xfrm>
          <a:off x="579674" y="172016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6F067FF8-BEEB-2B2B-8AC4-11F27609EEA0}"/>
              </a:ext>
            </a:extLst>
          </p:cNvPr>
          <p:cNvSpPr txBox="1"/>
          <p:nvPr/>
        </p:nvSpPr>
        <p:spPr>
          <a:xfrm>
            <a:off x="6246696" y="3263033"/>
            <a:ext cx="5365630" cy="1200329"/>
          </a:xfrm>
          <a:prstGeom prst="rect">
            <a:avLst/>
          </a:prstGeom>
          <a:noFill/>
        </p:spPr>
        <p:txBody>
          <a:bodyPr wrap="square" rtlCol="0">
            <a:spAutoFit/>
          </a:bodyPr>
          <a:lstStyle/>
          <a:p>
            <a:pPr algn="just"/>
            <a:r>
              <a:rPr lang="es-CO" dirty="0"/>
              <a:t>A 31 de diciembre de 2023, de </a:t>
            </a:r>
            <a:r>
              <a:rPr lang="es-CO" b="1" dirty="0"/>
              <a:t>2.348</a:t>
            </a:r>
            <a:r>
              <a:rPr lang="es-CO" dirty="0"/>
              <a:t> toneladas de elementos contaminados con PCB identificadas, se han </a:t>
            </a:r>
            <a:r>
              <a:rPr lang="es-CO" b="1" dirty="0"/>
              <a:t>eliminado</a:t>
            </a:r>
            <a:r>
              <a:rPr lang="es-CO" dirty="0"/>
              <a:t>  </a:t>
            </a:r>
            <a:r>
              <a:rPr lang="es-CO" b="1" dirty="0"/>
              <a:t>1.036,3 toneladas</a:t>
            </a:r>
            <a:r>
              <a:rPr lang="es-CO" dirty="0"/>
              <a:t>. </a:t>
            </a:r>
            <a:r>
              <a:rPr lang="es-CO" b="1" dirty="0"/>
              <a:t>Falta</a:t>
            </a:r>
            <a:r>
              <a:rPr lang="es-CO" dirty="0"/>
              <a:t> por eliminar </a:t>
            </a:r>
            <a:r>
              <a:rPr lang="es-CO" b="1" dirty="0"/>
              <a:t>1.311,8</a:t>
            </a:r>
            <a:r>
              <a:rPr lang="es-CO" dirty="0"/>
              <a:t> toneladas de elementos contaminados. </a:t>
            </a:r>
          </a:p>
        </p:txBody>
      </p:sp>
      <p:sp>
        <p:nvSpPr>
          <p:cNvPr id="5" name="CuadroTexto 4">
            <a:extLst>
              <a:ext uri="{FF2B5EF4-FFF2-40B4-BE49-F238E27FC236}">
                <a16:creationId xmlns:a16="http://schemas.microsoft.com/office/drawing/2014/main" id="{B819864A-2D5F-810F-27FD-B0BE8B3AF673}"/>
              </a:ext>
            </a:extLst>
          </p:cNvPr>
          <p:cNvSpPr txBox="1"/>
          <p:nvPr/>
        </p:nvSpPr>
        <p:spPr>
          <a:xfrm>
            <a:off x="2865674" y="4994694"/>
            <a:ext cx="6556076" cy="1200329"/>
          </a:xfrm>
          <a:prstGeom prst="rect">
            <a:avLst/>
          </a:prstGeom>
          <a:noFill/>
        </p:spPr>
        <p:txBody>
          <a:bodyPr wrap="square" rtlCol="0">
            <a:spAutoFit/>
          </a:bodyPr>
          <a:lstStyle/>
          <a:p>
            <a:pPr algn="ctr"/>
            <a:r>
              <a:rPr lang="es-CO" b="1" dirty="0"/>
              <a:t>Meta de Eliminación a 31 de diciembre de </a:t>
            </a:r>
            <a:r>
              <a:rPr lang="es-CO" b="1"/>
              <a:t>2028 </a:t>
            </a:r>
          </a:p>
          <a:p>
            <a:pPr algn="ctr"/>
            <a:r>
              <a:rPr lang="es-CO" b="1"/>
              <a:t>100</a:t>
            </a:r>
            <a:r>
              <a:rPr lang="es-CO" b="1" dirty="0"/>
              <a:t>%</a:t>
            </a:r>
          </a:p>
          <a:p>
            <a:endParaRPr lang="es-CO" b="1" dirty="0"/>
          </a:p>
          <a:p>
            <a:pPr algn="ctr"/>
            <a:r>
              <a:rPr lang="es-CO" b="1" dirty="0"/>
              <a:t>Vamos en el 44,1%</a:t>
            </a:r>
          </a:p>
        </p:txBody>
      </p:sp>
    </p:spTree>
    <p:extLst>
      <p:ext uri="{BB962C8B-B14F-4D97-AF65-F5344CB8AC3E}">
        <p14:creationId xmlns:p14="http://schemas.microsoft.com/office/powerpoint/2010/main" val="49446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D8D687-B22B-80F8-B9B1-677350C01576}"/>
              </a:ext>
            </a:extLst>
          </p:cNvPr>
          <p:cNvSpPr txBox="1"/>
          <p:nvPr/>
        </p:nvSpPr>
        <p:spPr>
          <a:xfrm>
            <a:off x="2919412" y="104530"/>
            <a:ext cx="6353175" cy="646331"/>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Información Inv. PCB a nivel departamental – Bogotá 2023</a:t>
            </a:r>
            <a:endParaRPr lang="es-ES" sz="2000" dirty="0"/>
          </a:p>
        </p:txBody>
      </p:sp>
      <p:sp>
        <p:nvSpPr>
          <p:cNvPr id="7" name="6 CuadroTexto"/>
          <p:cNvSpPr txBox="1"/>
          <p:nvPr/>
        </p:nvSpPr>
        <p:spPr>
          <a:xfrm>
            <a:off x="548640" y="5936566"/>
            <a:ext cx="2869809" cy="584775"/>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Equipos reportados por CIIU</a:t>
            </a:r>
          </a:p>
        </p:txBody>
      </p:sp>
      <p:sp>
        <p:nvSpPr>
          <p:cNvPr id="21" name="20 CuadroTexto"/>
          <p:cNvSpPr txBox="1"/>
          <p:nvPr/>
        </p:nvSpPr>
        <p:spPr>
          <a:xfrm>
            <a:off x="4928380" y="5933531"/>
            <a:ext cx="2869809" cy="584775"/>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Equipos reportados por Estado</a:t>
            </a:r>
          </a:p>
        </p:txBody>
      </p:sp>
      <p:sp>
        <p:nvSpPr>
          <p:cNvPr id="22" name="21 CuadroTexto"/>
          <p:cNvSpPr txBox="1"/>
          <p:nvPr/>
        </p:nvSpPr>
        <p:spPr>
          <a:xfrm>
            <a:off x="8850921" y="5936566"/>
            <a:ext cx="2869809" cy="338554"/>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Avance en Metas</a:t>
            </a:r>
          </a:p>
        </p:txBody>
      </p:sp>
      <p:pic>
        <p:nvPicPr>
          <p:cNvPr id="9" name="Imagen 8">
            <a:extLst>
              <a:ext uri="{FF2B5EF4-FFF2-40B4-BE49-F238E27FC236}">
                <a16:creationId xmlns:a16="http://schemas.microsoft.com/office/drawing/2014/main" id="{633D2215-6834-5B42-4E48-458BE376E9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936" y="1050205"/>
            <a:ext cx="3222254" cy="2416691"/>
          </a:xfrm>
          <a:prstGeom prst="rect">
            <a:avLst/>
          </a:prstGeom>
          <a:noFill/>
          <a:ln>
            <a:noFill/>
          </a:ln>
        </p:spPr>
      </p:pic>
      <p:graphicFrame>
        <p:nvGraphicFramePr>
          <p:cNvPr id="10" name="Gráfico 9">
            <a:extLst>
              <a:ext uri="{FF2B5EF4-FFF2-40B4-BE49-F238E27FC236}">
                <a16:creationId xmlns:a16="http://schemas.microsoft.com/office/drawing/2014/main" id="{C74EA5F6-765E-8E63-E635-6B607A623800}"/>
              </a:ext>
            </a:extLst>
          </p:cNvPr>
          <p:cNvGraphicFramePr/>
          <p:nvPr>
            <p:extLst>
              <p:ext uri="{D42A27DB-BD31-4B8C-83A1-F6EECF244321}">
                <p14:modId xmlns:p14="http://schemas.microsoft.com/office/powerpoint/2010/main" val="1960325486"/>
              </p:ext>
            </p:extLst>
          </p:nvPr>
        </p:nvGraphicFramePr>
        <p:xfrm>
          <a:off x="587413" y="3925020"/>
          <a:ext cx="2869809" cy="1882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22F758C3-12D5-50AA-CE19-F183055CFBF8}"/>
              </a:ext>
            </a:extLst>
          </p:cNvPr>
          <p:cNvGraphicFramePr/>
          <p:nvPr>
            <p:extLst>
              <p:ext uri="{D42A27DB-BD31-4B8C-83A1-F6EECF244321}">
                <p14:modId xmlns:p14="http://schemas.microsoft.com/office/powerpoint/2010/main" val="1160695762"/>
              </p:ext>
            </p:extLst>
          </p:nvPr>
        </p:nvGraphicFramePr>
        <p:xfrm>
          <a:off x="8614187" y="3815799"/>
          <a:ext cx="3343275" cy="2101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395465FF-1711-FD61-4692-5CBE4B5A24BF}"/>
              </a:ext>
            </a:extLst>
          </p:cNvPr>
          <p:cNvGraphicFramePr/>
          <p:nvPr>
            <p:extLst>
              <p:ext uri="{D42A27DB-BD31-4B8C-83A1-F6EECF244321}">
                <p14:modId xmlns:p14="http://schemas.microsoft.com/office/powerpoint/2010/main" val="4101726839"/>
              </p:ext>
            </p:extLst>
          </p:nvPr>
        </p:nvGraphicFramePr>
        <p:xfrm>
          <a:off x="4604190" y="3941536"/>
          <a:ext cx="3343275" cy="19919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Tabla 12">
            <a:extLst>
              <a:ext uri="{FF2B5EF4-FFF2-40B4-BE49-F238E27FC236}">
                <a16:creationId xmlns:a16="http://schemas.microsoft.com/office/drawing/2014/main" id="{0C1EC9A6-9AD9-25D0-E5A7-98FC08BB347C}"/>
              </a:ext>
            </a:extLst>
          </p:cNvPr>
          <p:cNvGraphicFramePr>
            <a:graphicFrameLocks noGrp="1"/>
          </p:cNvGraphicFramePr>
          <p:nvPr>
            <p:extLst>
              <p:ext uri="{D42A27DB-BD31-4B8C-83A1-F6EECF244321}">
                <p14:modId xmlns:p14="http://schemas.microsoft.com/office/powerpoint/2010/main" val="1563199852"/>
              </p:ext>
            </p:extLst>
          </p:nvPr>
        </p:nvGraphicFramePr>
        <p:xfrm>
          <a:off x="7151298" y="1188396"/>
          <a:ext cx="4632385" cy="1542288"/>
        </p:xfrm>
        <a:graphic>
          <a:graphicData uri="http://schemas.openxmlformats.org/drawingml/2006/table">
            <a:tbl>
              <a:tblPr firstRow="1" firstCol="1" bandRow="1">
                <a:tableStyleId>{5C22544A-7EE6-4342-B048-85BDC9FD1C3A}</a:tableStyleId>
              </a:tblPr>
              <a:tblGrid>
                <a:gridCol w="2085493">
                  <a:extLst>
                    <a:ext uri="{9D8B030D-6E8A-4147-A177-3AD203B41FA5}">
                      <a16:colId xmlns:a16="http://schemas.microsoft.com/office/drawing/2014/main" val="2756832277"/>
                    </a:ext>
                  </a:extLst>
                </a:gridCol>
                <a:gridCol w="2546892">
                  <a:extLst>
                    <a:ext uri="{9D8B030D-6E8A-4147-A177-3AD203B41FA5}">
                      <a16:colId xmlns:a16="http://schemas.microsoft.com/office/drawing/2014/main" val="3934195927"/>
                    </a:ext>
                  </a:extLst>
                </a:gridCol>
              </a:tblGrid>
              <a:tr h="0">
                <a:tc>
                  <a:txBody>
                    <a:bodyPr/>
                    <a:lstStyle/>
                    <a:p>
                      <a:pPr>
                        <a:lnSpc>
                          <a:spcPct val="107000"/>
                        </a:lnSpc>
                        <a:spcAft>
                          <a:spcPts val="800"/>
                        </a:spcAft>
                      </a:pPr>
                      <a:r>
                        <a:rPr lang="es-CO" sz="1600" kern="100" dirty="0">
                          <a:effectLst/>
                        </a:rPr>
                        <a:t>Total equipos reportados en el departamento:  61.414</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CO" sz="1600" kern="100" dirty="0">
                          <a:effectLst/>
                        </a:rPr>
                        <a:t>Unidades sospechosas de estar contaminados con PCB: 8.167</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6579246"/>
                  </a:ext>
                </a:extLst>
              </a:tr>
              <a:tr h="0">
                <a:tc>
                  <a:txBody>
                    <a:bodyPr/>
                    <a:lstStyle/>
                    <a:p>
                      <a:pPr>
                        <a:lnSpc>
                          <a:spcPct val="107000"/>
                        </a:lnSpc>
                        <a:spcAft>
                          <a:spcPts val="800"/>
                        </a:spcAft>
                      </a:pPr>
                      <a:r>
                        <a:rPr lang="es-CO" sz="1600" kern="100">
                          <a:effectLst/>
                        </a:rPr>
                        <a:t>Unidades confirmadas de estar contaminadas con PCB: 772</a:t>
                      </a:r>
                      <a:endParaRPr lang="es-C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CO" sz="1600" kern="100" dirty="0">
                          <a:effectLst/>
                        </a:rPr>
                        <a:t>Unidades confirmadas de estar libres de PCB: 52.475</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0988104"/>
                  </a:ext>
                </a:extLst>
              </a:tr>
            </a:tbl>
          </a:graphicData>
        </a:graphic>
      </p:graphicFrame>
    </p:spTree>
    <p:extLst>
      <p:ext uri="{BB962C8B-B14F-4D97-AF65-F5344CB8AC3E}">
        <p14:creationId xmlns:p14="http://schemas.microsoft.com/office/powerpoint/2010/main" val="127214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488F0E-741B-B243-1774-B992A04C0848}"/>
              </a:ext>
            </a:extLst>
          </p:cNvPr>
          <p:cNvSpPr txBox="1"/>
          <p:nvPr/>
        </p:nvSpPr>
        <p:spPr>
          <a:xfrm>
            <a:off x="1643737" y="560775"/>
            <a:ext cx="8768346" cy="3416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CO" sz="1800" b="1" kern="0" dirty="0">
                <a:effectLst/>
                <a:latin typeface="Arial" panose="020B0604020202020204" pitchFamily="34" charset="0"/>
                <a:ea typeface="Times New Roman" panose="02020603050405020304" pitchFamily="18" charset="0"/>
              </a:rPr>
              <a:t>AVANCE EN CUMPLIMIENTO METAS – Bogotá 2023</a:t>
            </a:r>
          </a:p>
        </p:txBody>
      </p:sp>
      <p:sp>
        <p:nvSpPr>
          <p:cNvPr id="5" name="CuadroTexto 4">
            <a:extLst>
              <a:ext uri="{FF2B5EF4-FFF2-40B4-BE49-F238E27FC236}">
                <a16:creationId xmlns:a16="http://schemas.microsoft.com/office/drawing/2014/main" id="{DA5CC230-B0A1-0DD0-445A-99D93E05AB6C}"/>
              </a:ext>
            </a:extLst>
          </p:cNvPr>
          <p:cNvSpPr txBox="1"/>
          <p:nvPr/>
        </p:nvSpPr>
        <p:spPr>
          <a:xfrm>
            <a:off x="422031" y="1153884"/>
            <a:ext cx="11577710" cy="1754326"/>
          </a:xfrm>
          <a:prstGeom prst="rect">
            <a:avLst/>
          </a:prstGeom>
          <a:noFill/>
        </p:spPr>
        <p:txBody>
          <a:bodyPr wrap="square" rtlCol="0">
            <a:spAutoFit/>
          </a:bodyPr>
          <a:lstStyle/>
          <a:p>
            <a:pPr algn="ctr"/>
            <a:r>
              <a:rPr lang="es-CO" b="1" dirty="0"/>
              <a:t>META MARCADO E IDENTIFICACIÓN</a:t>
            </a:r>
          </a:p>
          <a:p>
            <a:pPr algn="ctr"/>
            <a:r>
              <a:rPr lang="es-CO" b="1" dirty="0"/>
              <a:t>Cumplimiento del 86,0%</a:t>
            </a:r>
          </a:p>
          <a:p>
            <a:pPr algn="ctr"/>
            <a:endParaRPr lang="es-CO" b="1" dirty="0"/>
          </a:p>
          <a:p>
            <a:pPr algn="just"/>
            <a:r>
              <a:rPr lang="es-CO" dirty="0"/>
              <a:t>A 31 de diciembre de 2023, de </a:t>
            </a:r>
            <a:r>
              <a:rPr lang="es-CO" b="1" dirty="0"/>
              <a:t>61,414</a:t>
            </a:r>
            <a:r>
              <a:rPr lang="es-CO" dirty="0"/>
              <a:t> elementos reportados, se han marcado e identificado </a:t>
            </a:r>
            <a:r>
              <a:rPr lang="es-CO" b="1" dirty="0"/>
              <a:t>53,247.</a:t>
            </a:r>
            <a:r>
              <a:rPr lang="es-CO" dirty="0"/>
              <a:t> Un total de </a:t>
            </a:r>
            <a:r>
              <a:rPr lang="es-CO" b="1" dirty="0"/>
              <a:t>772</a:t>
            </a:r>
            <a:r>
              <a:rPr lang="es-CO" dirty="0"/>
              <a:t> equipos identificados como </a:t>
            </a:r>
            <a:r>
              <a:rPr lang="es-CO" b="1" dirty="0"/>
              <a:t>contaminados</a:t>
            </a:r>
            <a:r>
              <a:rPr lang="es-CO" dirty="0"/>
              <a:t> y </a:t>
            </a:r>
            <a:r>
              <a:rPr lang="es-CO" b="1" dirty="0"/>
              <a:t>52.475</a:t>
            </a:r>
            <a:r>
              <a:rPr lang="es-CO" dirty="0"/>
              <a:t> equipos identificados como </a:t>
            </a:r>
            <a:r>
              <a:rPr lang="es-CO" b="1" dirty="0"/>
              <a:t>libres de PCB</a:t>
            </a:r>
            <a:r>
              <a:rPr lang="es-CO" dirty="0"/>
              <a:t>. </a:t>
            </a:r>
            <a:r>
              <a:rPr lang="es-CO" b="1" dirty="0"/>
              <a:t>Falta</a:t>
            </a:r>
            <a:r>
              <a:rPr lang="es-CO" dirty="0"/>
              <a:t> por identificar </a:t>
            </a:r>
            <a:r>
              <a:rPr lang="es-CO" b="1" dirty="0"/>
              <a:t>8,167</a:t>
            </a:r>
            <a:r>
              <a:rPr lang="es-CO" dirty="0"/>
              <a:t> equipos.</a:t>
            </a:r>
          </a:p>
        </p:txBody>
      </p:sp>
      <p:sp>
        <p:nvSpPr>
          <p:cNvPr id="8" name="CuadroTexto 4">
            <a:extLst>
              <a:ext uri="{FF2B5EF4-FFF2-40B4-BE49-F238E27FC236}">
                <a16:creationId xmlns:a16="http://schemas.microsoft.com/office/drawing/2014/main" id="{DA5CC230-B0A1-0DD0-445A-99D93E05AB6C}"/>
              </a:ext>
            </a:extLst>
          </p:cNvPr>
          <p:cNvSpPr txBox="1"/>
          <p:nvPr/>
        </p:nvSpPr>
        <p:spPr>
          <a:xfrm>
            <a:off x="450167" y="3060610"/>
            <a:ext cx="11577710" cy="1477328"/>
          </a:xfrm>
          <a:prstGeom prst="rect">
            <a:avLst/>
          </a:prstGeom>
          <a:noFill/>
        </p:spPr>
        <p:txBody>
          <a:bodyPr wrap="square" rtlCol="0">
            <a:spAutoFit/>
          </a:bodyPr>
          <a:lstStyle/>
          <a:p>
            <a:pPr algn="ctr"/>
            <a:r>
              <a:rPr lang="es-CO" b="1" dirty="0"/>
              <a:t>META RETIRO DE USO</a:t>
            </a:r>
          </a:p>
          <a:p>
            <a:pPr algn="ctr"/>
            <a:r>
              <a:rPr lang="es-CO" b="1" dirty="0"/>
              <a:t>Cumplimiento del 90,6%</a:t>
            </a:r>
          </a:p>
          <a:p>
            <a:pPr algn="ctr"/>
            <a:endParaRPr lang="es-CO" b="1" dirty="0"/>
          </a:p>
          <a:p>
            <a:pPr algn="just"/>
            <a:r>
              <a:rPr lang="es-CO" dirty="0"/>
              <a:t>A 31 de diciembre de 2023, de </a:t>
            </a:r>
            <a:r>
              <a:rPr lang="es-CO" b="1" dirty="0"/>
              <a:t>772</a:t>
            </a:r>
            <a:r>
              <a:rPr lang="es-CO" dirty="0"/>
              <a:t> equipos identificados como contaminados, se han </a:t>
            </a:r>
            <a:r>
              <a:rPr lang="es-CO" b="1" dirty="0"/>
              <a:t>retirado</a:t>
            </a:r>
            <a:r>
              <a:rPr lang="es-CO" dirty="0"/>
              <a:t> de uso </a:t>
            </a:r>
            <a:r>
              <a:rPr lang="es-CO" b="1" dirty="0"/>
              <a:t>692.</a:t>
            </a:r>
            <a:r>
              <a:rPr lang="es-CO" dirty="0"/>
              <a:t> Falta por retirar de uso </a:t>
            </a:r>
            <a:r>
              <a:rPr lang="es-CO" b="1" dirty="0"/>
              <a:t>80</a:t>
            </a:r>
            <a:r>
              <a:rPr lang="es-CO" dirty="0"/>
              <a:t> equipos contaminados. </a:t>
            </a:r>
          </a:p>
        </p:txBody>
      </p:sp>
      <p:sp>
        <p:nvSpPr>
          <p:cNvPr id="9" name="CuadroTexto 4">
            <a:extLst>
              <a:ext uri="{FF2B5EF4-FFF2-40B4-BE49-F238E27FC236}">
                <a16:creationId xmlns:a16="http://schemas.microsoft.com/office/drawing/2014/main" id="{DA5CC230-B0A1-0DD0-445A-99D93E05AB6C}"/>
              </a:ext>
            </a:extLst>
          </p:cNvPr>
          <p:cNvSpPr txBox="1"/>
          <p:nvPr/>
        </p:nvSpPr>
        <p:spPr>
          <a:xfrm>
            <a:off x="447819" y="4802694"/>
            <a:ext cx="11577710" cy="1477328"/>
          </a:xfrm>
          <a:prstGeom prst="rect">
            <a:avLst/>
          </a:prstGeom>
          <a:noFill/>
        </p:spPr>
        <p:txBody>
          <a:bodyPr wrap="square" rtlCol="0">
            <a:spAutoFit/>
          </a:bodyPr>
          <a:lstStyle/>
          <a:p>
            <a:pPr algn="ctr"/>
            <a:r>
              <a:rPr lang="es-CO" b="1" dirty="0"/>
              <a:t>META ELIMINACIÓN</a:t>
            </a:r>
          </a:p>
          <a:p>
            <a:pPr algn="ctr"/>
            <a:r>
              <a:rPr lang="es-CO" b="1" dirty="0"/>
              <a:t>Cumplimiento del 64,1%</a:t>
            </a:r>
          </a:p>
          <a:p>
            <a:pPr algn="ctr"/>
            <a:endParaRPr lang="es-CO" b="1" dirty="0"/>
          </a:p>
          <a:p>
            <a:pPr algn="just"/>
            <a:r>
              <a:rPr lang="es-CO" dirty="0"/>
              <a:t>A 31 de diciembre de 2023, de </a:t>
            </a:r>
            <a:r>
              <a:rPr lang="es-CO" b="1" dirty="0"/>
              <a:t>346,3</a:t>
            </a:r>
            <a:r>
              <a:rPr lang="es-CO" dirty="0"/>
              <a:t> toneladas de elementos contaminados con PCB identificadas, se han </a:t>
            </a:r>
            <a:r>
              <a:rPr lang="es-CO" b="1" dirty="0"/>
              <a:t>eliminado</a:t>
            </a:r>
            <a:r>
              <a:rPr lang="es-CO" dirty="0"/>
              <a:t>  </a:t>
            </a:r>
            <a:r>
              <a:rPr lang="es-CO" b="1" dirty="0"/>
              <a:t>222,0 toneladas</a:t>
            </a:r>
            <a:r>
              <a:rPr lang="es-CO" dirty="0"/>
              <a:t>. </a:t>
            </a:r>
            <a:r>
              <a:rPr lang="es-CO" b="1" dirty="0"/>
              <a:t>Falta</a:t>
            </a:r>
            <a:r>
              <a:rPr lang="es-CO" dirty="0"/>
              <a:t> por eliminar </a:t>
            </a:r>
            <a:r>
              <a:rPr lang="es-CO" b="1" dirty="0"/>
              <a:t>124,3</a:t>
            </a:r>
            <a:r>
              <a:rPr lang="es-CO" dirty="0"/>
              <a:t> toneladas de elementos contaminados. </a:t>
            </a:r>
          </a:p>
        </p:txBody>
      </p:sp>
    </p:spTree>
    <p:extLst>
      <p:ext uri="{BB962C8B-B14F-4D97-AF65-F5344CB8AC3E}">
        <p14:creationId xmlns:p14="http://schemas.microsoft.com/office/powerpoint/2010/main" val="165517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D8D687-B22B-80F8-B9B1-677350C01576}"/>
              </a:ext>
            </a:extLst>
          </p:cNvPr>
          <p:cNvSpPr txBox="1"/>
          <p:nvPr/>
        </p:nvSpPr>
        <p:spPr>
          <a:xfrm>
            <a:off x="2919412" y="104530"/>
            <a:ext cx="6353175" cy="646331"/>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Información Inv. PCB a nivel departamental – Cundinamarca 2023</a:t>
            </a:r>
            <a:endParaRPr lang="es-ES" sz="2000" dirty="0"/>
          </a:p>
        </p:txBody>
      </p:sp>
      <p:sp>
        <p:nvSpPr>
          <p:cNvPr id="7" name="6 CuadroTexto"/>
          <p:cNvSpPr txBox="1"/>
          <p:nvPr/>
        </p:nvSpPr>
        <p:spPr>
          <a:xfrm>
            <a:off x="548640" y="5936566"/>
            <a:ext cx="2869809" cy="584775"/>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Equipos reportados por CIIU</a:t>
            </a:r>
          </a:p>
        </p:txBody>
      </p:sp>
      <p:sp>
        <p:nvSpPr>
          <p:cNvPr id="21" name="20 CuadroTexto"/>
          <p:cNvSpPr txBox="1"/>
          <p:nvPr/>
        </p:nvSpPr>
        <p:spPr>
          <a:xfrm>
            <a:off x="4928380" y="5933531"/>
            <a:ext cx="2869809" cy="584775"/>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Equipos reportados por Estado</a:t>
            </a:r>
          </a:p>
        </p:txBody>
      </p:sp>
      <p:sp>
        <p:nvSpPr>
          <p:cNvPr id="22" name="21 CuadroTexto"/>
          <p:cNvSpPr txBox="1"/>
          <p:nvPr/>
        </p:nvSpPr>
        <p:spPr>
          <a:xfrm>
            <a:off x="8850921" y="5936566"/>
            <a:ext cx="2869809" cy="338554"/>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Avance en Metas</a:t>
            </a:r>
          </a:p>
        </p:txBody>
      </p:sp>
      <p:pic>
        <p:nvPicPr>
          <p:cNvPr id="3" name="Imagen 2">
            <a:extLst>
              <a:ext uri="{FF2B5EF4-FFF2-40B4-BE49-F238E27FC236}">
                <a16:creationId xmlns:a16="http://schemas.microsoft.com/office/drawing/2014/main" id="{C21C7321-8739-DF99-E5BE-C377484D9D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106" y="796399"/>
            <a:ext cx="3182710" cy="2386820"/>
          </a:xfrm>
          <a:prstGeom prst="rect">
            <a:avLst/>
          </a:prstGeom>
          <a:noFill/>
          <a:ln>
            <a:noFill/>
          </a:ln>
        </p:spPr>
      </p:pic>
      <p:graphicFrame>
        <p:nvGraphicFramePr>
          <p:cNvPr id="4" name="Tabla 3">
            <a:extLst>
              <a:ext uri="{FF2B5EF4-FFF2-40B4-BE49-F238E27FC236}">
                <a16:creationId xmlns:a16="http://schemas.microsoft.com/office/drawing/2014/main" id="{E2830857-A0BA-6E96-8582-79D4D9312850}"/>
              </a:ext>
            </a:extLst>
          </p:cNvPr>
          <p:cNvGraphicFramePr>
            <a:graphicFrameLocks noGrp="1"/>
          </p:cNvGraphicFramePr>
          <p:nvPr>
            <p:extLst>
              <p:ext uri="{D42A27DB-BD31-4B8C-83A1-F6EECF244321}">
                <p14:modId xmlns:p14="http://schemas.microsoft.com/office/powerpoint/2010/main" val="4175310038"/>
              </p:ext>
            </p:extLst>
          </p:nvPr>
        </p:nvGraphicFramePr>
        <p:xfrm>
          <a:off x="7040035" y="1259815"/>
          <a:ext cx="4769527" cy="1542288"/>
        </p:xfrm>
        <a:graphic>
          <a:graphicData uri="http://schemas.openxmlformats.org/drawingml/2006/table">
            <a:tbl>
              <a:tblPr firstRow="1" firstCol="1" bandRow="1">
                <a:tableStyleId>{5C22544A-7EE6-4342-B048-85BDC9FD1C3A}</a:tableStyleId>
              </a:tblPr>
              <a:tblGrid>
                <a:gridCol w="2405375">
                  <a:extLst>
                    <a:ext uri="{9D8B030D-6E8A-4147-A177-3AD203B41FA5}">
                      <a16:colId xmlns:a16="http://schemas.microsoft.com/office/drawing/2014/main" val="2903199174"/>
                    </a:ext>
                  </a:extLst>
                </a:gridCol>
                <a:gridCol w="2364152">
                  <a:extLst>
                    <a:ext uri="{9D8B030D-6E8A-4147-A177-3AD203B41FA5}">
                      <a16:colId xmlns:a16="http://schemas.microsoft.com/office/drawing/2014/main" val="3934108920"/>
                    </a:ext>
                  </a:extLst>
                </a:gridCol>
              </a:tblGrid>
              <a:tr h="0">
                <a:tc>
                  <a:txBody>
                    <a:bodyPr/>
                    <a:lstStyle/>
                    <a:p>
                      <a:pPr>
                        <a:lnSpc>
                          <a:spcPct val="107000"/>
                        </a:lnSpc>
                        <a:spcAft>
                          <a:spcPts val="800"/>
                        </a:spcAft>
                      </a:pPr>
                      <a:r>
                        <a:rPr lang="es-CO" sz="1600" kern="100" dirty="0">
                          <a:effectLst/>
                        </a:rPr>
                        <a:t>Total equipos reportados en el departamento:  54.724</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CO" sz="1600" kern="100" dirty="0">
                          <a:effectLst/>
                        </a:rPr>
                        <a:t>Unidades sospechosas de estar contaminados con PCB: 10.599</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3421748"/>
                  </a:ext>
                </a:extLst>
              </a:tr>
              <a:tr h="0">
                <a:tc>
                  <a:txBody>
                    <a:bodyPr/>
                    <a:lstStyle/>
                    <a:p>
                      <a:pPr>
                        <a:lnSpc>
                          <a:spcPct val="107000"/>
                        </a:lnSpc>
                        <a:spcAft>
                          <a:spcPts val="800"/>
                        </a:spcAft>
                      </a:pPr>
                      <a:r>
                        <a:rPr lang="es-CO" sz="1600" kern="100">
                          <a:effectLst/>
                        </a:rPr>
                        <a:t>Unidades confirmadas de estar contaminadas con PCB: 329</a:t>
                      </a:r>
                      <a:endParaRPr lang="es-C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CO" sz="1600" kern="100" dirty="0">
                          <a:effectLst/>
                        </a:rPr>
                        <a:t>Unidades confirmadas de estar libres de PCB: 43.796</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7541721"/>
                  </a:ext>
                </a:extLst>
              </a:tr>
            </a:tbl>
          </a:graphicData>
        </a:graphic>
      </p:graphicFrame>
      <p:graphicFrame>
        <p:nvGraphicFramePr>
          <p:cNvPr id="5" name="Gráfico 4">
            <a:extLst>
              <a:ext uri="{FF2B5EF4-FFF2-40B4-BE49-F238E27FC236}">
                <a16:creationId xmlns:a16="http://schemas.microsoft.com/office/drawing/2014/main" id="{29A0D7BF-BF8C-7601-9A26-E707CF9E4B6D}"/>
              </a:ext>
            </a:extLst>
          </p:cNvPr>
          <p:cNvGraphicFramePr/>
          <p:nvPr>
            <p:extLst>
              <p:ext uri="{D42A27DB-BD31-4B8C-83A1-F6EECF244321}">
                <p14:modId xmlns:p14="http://schemas.microsoft.com/office/powerpoint/2010/main" val="331772265"/>
              </p:ext>
            </p:extLst>
          </p:nvPr>
        </p:nvGraphicFramePr>
        <p:xfrm>
          <a:off x="368430" y="3719633"/>
          <a:ext cx="3404851" cy="22138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C8946262-5DD3-E5FB-5187-8FD2F37D1CDE}"/>
              </a:ext>
            </a:extLst>
          </p:cNvPr>
          <p:cNvGraphicFramePr/>
          <p:nvPr>
            <p:extLst>
              <p:ext uri="{D42A27DB-BD31-4B8C-83A1-F6EECF244321}">
                <p14:modId xmlns:p14="http://schemas.microsoft.com/office/powerpoint/2010/main" val="3346423413"/>
              </p:ext>
            </p:extLst>
          </p:nvPr>
        </p:nvGraphicFramePr>
        <p:xfrm>
          <a:off x="4531243" y="3719633"/>
          <a:ext cx="3561715" cy="22138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A102D5E0-17DF-4679-F901-F65DAE734FC8}"/>
              </a:ext>
            </a:extLst>
          </p:cNvPr>
          <p:cNvGraphicFramePr/>
          <p:nvPr>
            <p:extLst>
              <p:ext uri="{D42A27DB-BD31-4B8C-83A1-F6EECF244321}">
                <p14:modId xmlns:p14="http://schemas.microsoft.com/office/powerpoint/2010/main" val="2741847164"/>
              </p:ext>
            </p:extLst>
          </p:nvPr>
        </p:nvGraphicFramePr>
        <p:xfrm>
          <a:off x="8392381" y="3719633"/>
          <a:ext cx="3548380" cy="22138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048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488F0E-741B-B243-1774-B992A04C0848}"/>
              </a:ext>
            </a:extLst>
          </p:cNvPr>
          <p:cNvSpPr txBox="1"/>
          <p:nvPr/>
        </p:nvSpPr>
        <p:spPr>
          <a:xfrm>
            <a:off x="1643737" y="560775"/>
            <a:ext cx="8768346" cy="3416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CO" sz="1800" b="1" kern="0" dirty="0">
                <a:effectLst/>
                <a:latin typeface="Arial" panose="020B0604020202020204" pitchFamily="34" charset="0"/>
                <a:ea typeface="Times New Roman" panose="02020603050405020304" pitchFamily="18" charset="0"/>
              </a:rPr>
              <a:t>AVANCE EN CUMPLIMIENTO METAS – Cundinamarca 2023</a:t>
            </a:r>
          </a:p>
        </p:txBody>
      </p:sp>
      <p:sp>
        <p:nvSpPr>
          <p:cNvPr id="5" name="CuadroTexto 4">
            <a:extLst>
              <a:ext uri="{FF2B5EF4-FFF2-40B4-BE49-F238E27FC236}">
                <a16:creationId xmlns:a16="http://schemas.microsoft.com/office/drawing/2014/main" id="{DA5CC230-B0A1-0DD0-445A-99D93E05AB6C}"/>
              </a:ext>
            </a:extLst>
          </p:cNvPr>
          <p:cNvSpPr txBox="1"/>
          <p:nvPr/>
        </p:nvSpPr>
        <p:spPr>
          <a:xfrm>
            <a:off x="422031" y="1153884"/>
            <a:ext cx="11577710" cy="1754326"/>
          </a:xfrm>
          <a:prstGeom prst="rect">
            <a:avLst/>
          </a:prstGeom>
          <a:noFill/>
        </p:spPr>
        <p:txBody>
          <a:bodyPr wrap="square" rtlCol="0">
            <a:spAutoFit/>
          </a:bodyPr>
          <a:lstStyle/>
          <a:p>
            <a:pPr algn="ctr"/>
            <a:r>
              <a:rPr lang="es-CO" b="1" dirty="0"/>
              <a:t>META MARCADO E IDENTIFICACIÓN</a:t>
            </a:r>
          </a:p>
          <a:p>
            <a:pPr algn="ctr"/>
            <a:r>
              <a:rPr lang="es-CO" b="1" dirty="0"/>
              <a:t>Cumplimiento del 79,3%</a:t>
            </a:r>
          </a:p>
          <a:p>
            <a:pPr algn="ctr"/>
            <a:endParaRPr lang="es-CO" b="1" dirty="0"/>
          </a:p>
          <a:p>
            <a:pPr algn="just"/>
            <a:r>
              <a:rPr lang="es-CO" dirty="0"/>
              <a:t>A 31 de diciembre de 2023, de </a:t>
            </a:r>
            <a:r>
              <a:rPr lang="es-CO" b="1" dirty="0"/>
              <a:t>54.724</a:t>
            </a:r>
            <a:r>
              <a:rPr lang="es-CO" dirty="0"/>
              <a:t> elementos reportados, se han marcado e identificado </a:t>
            </a:r>
            <a:r>
              <a:rPr lang="es-CO" b="1" dirty="0"/>
              <a:t>44.125.</a:t>
            </a:r>
            <a:r>
              <a:rPr lang="es-CO" dirty="0"/>
              <a:t> Un total de </a:t>
            </a:r>
            <a:r>
              <a:rPr lang="es-CO" b="1" dirty="0"/>
              <a:t>329</a:t>
            </a:r>
            <a:r>
              <a:rPr lang="es-CO" dirty="0"/>
              <a:t> equipos identificados como </a:t>
            </a:r>
            <a:r>
              <a:rPr lang="es-CO" b="1" dirty="0"/>
              <a:t>contaminados</a:t>
            </a:r>
            <a:r>
              <a:rPr lang="es-CO" dirty="0"/>
              <a:t> y </a:t>
            </a:r>
            <a:r>
              <a:rPr lang="es-CO" b="1" dirty="0"/>
              <a:t>43.796</a:t>
            </a:r>
            <a:r>
              <a:rPr lang="es-CO" dirty="0"/>
              <a:t> equipos identificados como </a:t>
            </a:r>
            <a:r>
              <a:rPr lang="es-CO" b="1" dirty="0"/>
              <a:t>libres de PCB</a:t>
            </a:r>
            <a:r>
              <a:rPr lang="es-CO" dirty="0"/>
              <a:t>. </a:t>
            </a:r>
            <a:r>
              <a:rPr lang="es-CO" b="1" dirty="0"/>
              <a:t>Falta</a:t>
            </a:r>
            <a:r>
              <a:rPr lang="es-CO" dirty="0"/>
              <a:t> por identificar </a:t>
            </a:r>
            <a:r>
              <a:rPr lang="es-CO" b="1" dirty="0"/>
              <a:t>10.599</a:t>
            </a:r>
            <a:r>
              <a:rPr lang="es-CO" dirty="0"/>
              <a:t> equipos.</a:t>
            </a:r>
          </a:p>
        </p:txBody>
      </p:sp>
      <p:sp>
        <p:nvSpPr>
          <p:cNvPr id="8" name="CuadroTexto 4">
            <a:extLst>
              <a:ext uri="{FF2B5EF4-FFF2-40B4-BE49-F238E27FC236}">
                <a16:creationId xmlns:a16="http://schemas.microsoft.com/office/drawing/2014/main" id="{DA5CC230-B0A1-0DD0-445A-99D93E05AB6C}"/>
              </a:ext>
            </a:extLst>
          </p:cNvPr>
          <p:cNvSpPr txBox="1"/>
          <p:nvPr/>
        </p:nvSpPr>
        <p:spPr>
          <a:xfrm>
            <a:off x="450167" y="3060610"/>
            <a:ext cx="11577710" cy="1477328"/>
          </a:xfrm>
          <a:prstGeom prst="rect">
            <a:avLst/>
          </a:prstGeom>
          <a:noFill/>
        </p:spPr>
        <p:txBody>
          <a:bodyPr wrap="square" rtlCol="0">
            <a:spAutoFit/>
          </a:bodyPr>
          <a:lstStyle/>
          <a:p>
            <a:pPr algn="ctr"/>
            <a:r>
              <a:rPr lang="es-CO" b="1" dirty="0"/>
              <a:t>META RETIRO DE USO</a:t>
            </a:r>
          </a:p>
          <a:p>
            <a:pPr algn="ctr"/>
            <a:r>
              <a:rPr lang="es-CO" b="1" dirty="0"/>
              <a:t>Cumplimiento del 29,9%</a:t>
            </a:r>
          </a:p>
          <a:p>
            <a:pPr algn="ctr"/>
            <a:endParaRPr lang="es-CO" b="1" dirty="0"/>
          </a:p>
          <a:p>
            <a:pPr algn="just"/>
            <a:r>
              <a:rPr lang="es-CO" dirty="0"/>
              <a:t>A 31 de diciembre de 2023, de </a:t>
            </a:r>
            <a:r>
              <a:rPr lang="es-CO" b="1" dirty="0"/>
              <a:t>329</a:t>
            </a:r>
            <a:r>
              <a:rPr lang="es-CO" dirty="0"/>
              <a:t> equipos identificados como contaminados, se han </a:t>
            </a:r>
            <a:r>
              <a:rPr lang="es-CO" b="1" dirty="0"/>
              <a:t>retirado</a:t>
            </a:r>
            <a:r>
              <a:rPr lang="es-CO" dirty="0"/>
              <a:t> de uso </a:t>
            </a:r>
            <a:r>
              <a:rPr lang="es-CO" b="1" dirty="0"/>
              <a:t>98.</a:t>
            </a:r>
            <a:r>
              <a:rPr lang="es-CO" dirty="0"/>
              <a:t> Falta por retirar de uso </a:t>
            </a:r>
            <a:r>
              <a:rPr lang="es-CO" b="1" dirty="0"/>
              <a:t>231</a:t>
            </a:r>
            <a:r>
              <a:rPr lang="es-CO" dirty="0"/>
              <a:t> equipos contaminados. </a:t>
            </a:r>
          </a:p>
        </p:txBody>
      </p:sp>
      <p:sp>
        <p:nvSpPr>
          <p:cNvPr id="9" name="CuadroTexto 4">
            <a:extLst>
              <a:ext uri="{FF2B5EF4-FFF2-40B4-BE49-F238E27FC236}">
                <a16:creationId xmlns:a16="http://schemas.microsoft.com/office/drawing/2014/main" id="{DA5CC230-B0A1-0DD0-445A-99D93E05AB6C}"/>
              </a:ext>
            </a:extLst>
          </p:cNvPr>
          <p:cNvSpPr txBox="1"/>
          <p:nvPr/>
        </p:nvSpPr>
        <p:spPr>
          <a:xfrm>
            <a:off x="447819" y="4802694"/>
            <a:ext cx="11577710" cy="1477328"/>
          </a:xfrm>
          <a:prstGeom prst="rect">
            <a:avLst/>
          </a:prstGeom>
          <a:noFill/>
        </p:spPr>
        <p:txBody>
          <a:bodyPr wrap="square" rtlCol="0">
            <a:spAutoFit/>
          </a:bodyPr>
          <a:lstStyle/>
          <a:p>
            <a:pPr algn="ctr"/>
            <a:r>
              <a:rPr lang="es-CO" b="1" dirty="0"/>
              <a:t>META ELIMINACIÓN</a:t>
            </a:r>
          </a:p>
          <a:p>
            <a:pPr algn="ctr"/>
            <a:r>
              <a:rPr lang="es-CO" b="1" dirty="0"/>
              <a:t>Cumplimiento del 10,3%</a:t>
            </a:r>
          </a:p>
          <a:p>
            <a:pPr algn="ctr"/>
            <a:endParaRPr lang="es-CO" b="1" dirty="0"/>
          </a:p>
          <a:p>
            <a:pPr algn="just"/>
            <a:r>
              <a:rPr lang="es-CO" dirty="0"/>
              <a:t>A 31 de diciembre de 2023, de </a:t>
            </a:r>
            <a:r>
              <a:rPr lang="es-CO" b="1" dirty="0"/>
              <a:t>221,7</a:t>
            </a:r>
            <a:r>
              <a:rPr lang="es-CO" dirty="0"/>
              <a:t> toneladas de elementos contaminados con PCB identificadas, se han </a:t>
            </a:r>
            <a:r>
              <a:rPr lang="es-CO" b="1" dirty="0"/>
              <a:t>eliminado</a:t>
            </a:r>
            <a:r>
              <a:rPr lang="es-CO" dirty="0"/>
              <a:t>  </a:t>
            </a:r>
            <a:r>
              <a:rPr lang="es-CO" b="1" dirty="0"/>
              <a:t>22,8 toneladas</a:t>
            </a:r>
            <a:r>
              <a:rPr lang="es-CO" dirty="0"/>
              <a:t>. </a:t>
            </a:r>
            <a:r>
              <a:rPr lang="es-CO" b="1" dirty="0"/>
              <a:t>Falta</a:t>
            </a:r>
            <a:r>
              <a:rPr lang="es-CO" dirty="0"/>
              <a:t> por eliminar </a:t>
            </a:r>
            <a:r>
              <a:rPr lang="es-CO" b="1" dirty="0"/>
              <a:t>198,9</a:t>
            </a:r>
            <a:r>
              <a:rPr lang="es-CO" dirty="0"/>
              <a:t> toneladas de elementos contaminados. </a:t>
            </a:r>
          </a:p>
        </p:txBody>
      </p:sp>
    </p:spTree>
    <p:extLst>
      <p:ext uri="{BB962C8B-B14F-4D97-AF65-F5344CB8AC3E}">
        <p14:creationId xmlns:p14="http://schemas.microsoft.com/office/powerpoint/2010/main" val="255755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D8D687-B22B-80F8-B9B1-677350C01576}"/>
              </a:ext>
            </a:extLst>
          </p:cNvPr>
          <p:cNvSpPr txBox="1"/>
          <p:nvPr/>
        </p:nvSpPr>
        <p:spPr>
          <a:xfrm>
            <a:off x="2919412" y="104530"/>
            <a:ext cx="6353175" cy="646331"/>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Información Inv. PCB a nivel departamental – Boyacá 2023</a:t>
            </a:r>
            <a:endParaRPr lang="es-ES" sz="2000" dirty="0"/>
          </a:p>
        </p:txBody>
      </p:sp>
      <p:graphicFrame>
        <p:nvGraphicFramePr>
          <p:cNvPr id="6" name="5 Tabla"/>
          <p:cNvGraphicFramePr>
            <a:graphicFrameLocks noGrp="1"/>
          </p:cNvGraphicFramePr>
          <p:nvPr>
            <p:extLst>
              <p:ext uri="{D42A27DB-BD31-4B8C-83A1-F6EECF244321}">
                <p14:modId xmlns:p14="http://schemas.microsoft.com/office/powerpoint/2010/main" val="734146590"/>
              </p:ext>
            </p:extLst>
          </p:nvPr>
        </p:nvGraphicFramePr>
        <p:xfrm>
          <a:off x="6806242" y="1210732"/>
          <a:ext cx="4981604" cy="1912295"/>
        </p:xfrm>
        <a:graphic>
          <a:graphicData uri="http://schemas.openxmlformats.org/drawingml/2006/table">
            <a:tbl>
              <a:tblPr firstRow="1" firstCol="1" bandRow="1">
                <a:tableStyleId>{5C22544A-7EE6-4342-B048-85BDC9FD1C3A}</a:tableStyleId>
              </a:tblPr>
              <a:tblGrid>
                <a:gridCol w="2511145">
                  <a:extLst>
                    <a:ext uri="{9D8B030D-6E8A-4147-A177-3AD203B41FA5}">
                      <a16:colId xmlns:a16="http://schemas.microsoft.com/office/drawing/2014/main" val="20000"/>
                    </a:ext>
                  </a:extLst>
                </a:gridCol>
                <a:gridCol w="2470459">
                  <a:extLst>
                    <a:ext uri="{9D8B030D-6E8A-4147-A177-3AD203B41FA5}">
                      <a16:colId xmlns:a16="http://schemas.microsoft.com/office/drawing/2014/main" val="20001"/>
                    </a:ext>
                  </a:extLst>
                </a:gridCol>
              </a:tblGrid>
              <a:tr h="1094495">
                <a:tc>
                  <a:txBody>
                    <a:bodyPr/>
                    <a:lstStyle/>
                    <a:p>
                      <a:pPr>
                        <a:lnSpc>
                          <a:spcPct val="107000"/>
                        </a:lnSpc>
                        <a:spcAft>
                          <a:spcPts val="800"/>
                        </a:spcAft>
                      </a:pPr>
                      <a:r>
                        <a:rPr lang="es-CO" sz="1600" b="1" kern="100" dirty="0">
                          <a:solidFill>
                            <a:schemeClr val="lt1"/>
                          </a:solidFill>
                          <a:effectLst/>
                          <a:latin typeface="+mn-lt"/>
                          <a:ea typeface="+mn-ea"/>
                          <a:cs typeface="+mn-cs"/>
                        </a:rPr>
                        <a:t>Total equipos reportados en el departamento:  24.674</a:t>
                      </a:r>
                    </a:p>
                  </a:txBody>
                  <a:tcPr marL="68580" marR="68580" marT="0" marB="0" anchor="ctr"/>
                </a:tc>
                <a:tc>
                  <a:txBody>
                    <a:bodyPr/>
                    <a:lstStyle/>
                    <a:p>
                      <a:pPr marL="0" algn="l" defTabSz="914377" rtl="0" eaLnBrk="1" latinLnBrk="0" hangingPunct="1">
                        <a:lnSpc>
                          <a:spcPct val="107000"/>
                        </a:lnSpc>
                        <a:spcAft>
                          <a:spcPts val="800"/>
                        </a:spcAft>
                      </a:pPr>
                      <a:r>
                        <a:rPr lang="es-CO" sz="1600" b="1" kern="100" dirty="0">
                          <a:solidFill>
                            <a:schemeClr val="lt1"/>
                          </a:solidFill>
                          <a:effectLst/>
                          <a:latin typeface="+mn-lt"/>
                          <a:ea typeface="+mn-ea"/>
                          <a:cs typeface="+mn-cs"/>
                        </a:rPr>
                        <a:t>Unidades sospechosas de estar contaminados con PCB: 3.179</a:t>
                      </a:r>
                    </a:p>
                  </a:txBody>
                  <a:tcPr marL="68580" marR="68580" marT="0" marB="0" anchor="ctr"/>
                </a:tc>
                <a:extLst>
                  <a:ext uri="{0D108BD9-81ED-4DB2-BD59-A6C34878D82A}">
                    <a16:rowId xmlns:a16="http://schemas.microsoft.com/office/drawing/2014/main" val="10000"/>
                  </a:ext>
                </a:extLst>
              </a:tr>
              <a:tr h="817800">
                <a:tc>
                  <a:txBody>
                    <a:bodyPr/>
                    <a:lstStyle/>
                    <a:p>
                      <a:pPr>
                        <a:lnSpc>
                          <a:spcPct val="107000"/>
                        </a:lnSpc>
                        <a:spcAft>
                          <a:spcPts val="800"/>
                        </a:spcAft>
                      </a:pPr>
                      <a:r>
                        <a:rPr lang="es-CO" sz="1600" b="1" kern="100" dirty="0">
                          <a:solidFill>
                            <a:schemeClr val="lt1"/>
                          </a:solidFill>
                          <a:effectLst/>
                          <a:latin typeface="+mn-lt"/>
                          <a:ea typeface="+mn-ea"/>
                          <a:cs typeface="+mn-cs"/>
                        </a:rPr>
                        <a:t>Unidades confirmadas de estar contaminadas con PCB: 459</a:t>
                      </a:r>
                    </a:p>
                  </a:txBody>
                  <a:tcPr marL="68580" marR="68580" marT="0" marB="0" anchor="ctr"/>
                </a:tc>
                <a:tc>
                  <a:txBody>
                    <a:bodyPr/>
                    <a:lstStyle/>
                    <a:p>
                      <a:pPr>
                        <a:lnSpc>
                          <a:spcPct val="107000"/>
                        </a:lnSpc>
                        <a:spcAft>
                          <a:spcPts val="800"/>
                        </a:spcAft>
                      </a:pPr>
                      <a:r>
                        <a:rPr lang="es-CO"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Unidades confirmadas de estar libres de PCB: 21.036</a:t>
                      </a:r>
                      <a:endParaRPr lang="es-CO"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6 CuadroTexto"/>
          <p:cNvSpPr txBox="1"/>
          <p:nvPr/>
        </p:nvSpPr>
        <p:spPr>
          <a:xfrm>
            <a:off x="548640" y="5936566"/>
            <a:ext cx="2869809" cy="584775"/>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Equipos reportados por CIIU</a:t>
            </a:r>
          </a:p>
        </p:txBody>
      </p:sp>
      <p:sp>
        <p:nvSpPr>
          <p:cNvPr id="21" name="20 CuadroTexto"/>
          <p:cNvSpPr txBox="1"/>
          <p:nvPr/>
        </p:nvSpPr>
        <p:spPr>
          <a:xfrm>
            <a:off x="4928380" y="5933531"/>
            <a:ext cx="2869809" cy="584775"/>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Equipos reportados por Estado</a:t>
            </a:r>
          </a:p>
        </p:txBody>
      </p:sp>
      <p:sp>
        <p:nvSpPr>
          <p:cNvPr id="22" name="21 CuadroTexto"/>
          <p:cNvSpPr txBox="1"/>
          <p:nvPr/>
        </p:nvSpPr>
        <p:spPr>
          <a:xfrm>
            <a:off x="8850921" y="5936566"/>
            <a:ext cx="2869809" cy="338554"/>
          </a:xfrm>
          <a:prstGeom prst="rect">
            <a:avLst/>
          </a:prstGeom>
          <a:noFill/>
        </p:spPr>
        <p:txBody>
          <a:bodyPr wrap="square" rtlCol="0">
            <a:spAutoFit/>
          </a:bodyPr>
          <a:lstStyle/>
          <a:p>
            <a:pPr algn="ctr"/>
            <a:r>
              <a:rPr lang="es-CO" sz="1600" dirty="0">
                <a:latin typeface="Verdana" panose="020B0604030504040204" pitchFamily="34" charset="0"/>
                <a:ea typeface="Verdana" panose="020B0604030504040204" pitchFamily="34" charset="0"/>
                <a:cs typeface="Verdana" panose="020B0604030504040204" pitchFamily="34" charset="0"/>
              </a:rPr>
              <a:t>Avance en Metas</a:t>
            </a:r>
          </a:p>
        </p:txBody>
      </p:sp>
      <p:pic>
        <p:nvPicPr>
          <p:cNvPr id="9" name="Imagen 8">
            <a:extLst>
              <a:ext uri="{FF2B5EF4-FFF2-40B4-BE49-F238E27FC236}">
                <a16:creationId xmlns:a16="http://schemas.microsoft.com/office/drawing/2014/main" id="{EE471C5C-E1F6-026E-33BE-33477BC4A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434" y="693226"/>
            <a:ext cx="3240029" cy="2429801"/>
          </a:xfrm>
          <a:prstGeom prst="rect">
            <a:avLst/>
          </a:prstGeom>
          <a:noFill/>
          <a:ln>
            <a:noFill/>
          </a:ln>
        </p:spPr>
      </p:pic>
      <p:graphicFrame>
        <p:nvGraphicFramePr>
          <p:cNvPr id="10" name="Gráfico 9">
            <a:extLst>
              <a:ext uri="{FF2B5EF4-FFF2-40B4-BE49-F238E27FC236}">
                <a16:creationId xmlns:a16="http://schemas.microsoft.com/office/drawing/2014/main" id="{DD8ABE36-65A6-3FDB-D6B3-9ECFB194D1C2}"/>
              </a:ext>
            </a:extLst>
          </p:cNvPr>
          <p:cNvGraphicFramePr/>
          <p:nvPr>
            <p:extLst>
              <p:ext uri="{D42A27DB-BD31-4B8C-83A1-F6EECF244321}">
                <p14:modId xmlns:p14="http://schemas.microsoft.com/office/powerpoint/2010/main" val="896845864"/>
              </p:ext>
            </p:extLst>
          </p:nvPr>
        </p:nvGraphicFramePr>
        <p:xfrm>
          <a:off x="440486" y="3608842"/>
          <a:ext cx="3240029" cy="2323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6B861B7C-858C-9D5C-FA7D-3636A4D49504}"/>
              </a:ext>
            </a:extLst>
          </p:cNvPr>
          <p:cNvGraphicFramePr/>
          <p:nvPr>
            <p:extLst>
              <p:ext uri="{D42A27DB-BD31-4B8C-83A1-F6EECF244321}">
                <p14:modId xmlns:p14="http://schemas.microsoft.com/office/powerpoint/2010/main" val="635258394"/>
              </p:ext>
            </p:extLst>
          </p:nvPr>
        </p:nvGraphicFramePr>
        <p:xfrm>
          <a:off x="4278609" y="3608842"/>
          <a:ext cx="3675561" cy="23238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BB003EA6-5CCA-58D5-A2A5-244003F7631F}"/>
              </a:ext>
            </a:extLst>
          </p:cNvPr>
          <p:cNvGraphicFramePr/>
          <p:nvPr>
            <p:extLst>
              <p:ext uri="{D42A27DB-BD31-4B8C-83A1-F6EECF244321}">
                <p14:modId xmlns:p14="http://schemas.microsoft.com/office/powerpoint/2010/main" val="1888729295"/>
              </p:ext>
            </p:extLst>
          </p:nvPr>
        </p:nvGraphicFramePr>
        <p:xfrm>
          <a:off x="8218560" y="3608842"/>
          <a:ext cx="3690056" cy="23238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89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488F0E-741B-B243-1774-B992A04C0848}"/>
              </a:ext>
            </a:extLst>
          </p:cNvPr>
          <p:cNvSpPr txBox="1"/>
          <p:nvPr/>
        </p:nvSpPr>
        <p:spPr>
          <a:xfrm>
            <a:off x="1643737" y="560775"/>
            <a:ext cx="8768346" cy="3416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CO" sz="1800" b="1" kern="0" dirty="0">
                <a:effectLst/>
                <a:latin typeface="Arial" panose="020B0604020202020204" pitchFamily="34" charset="0"/>
                <a:ea typeface="Times New Roman" panose="02020603050405020304" pitchFamily="18" charset="0"/>
              </a:rPr>
              <a:t>AVANCE EN CUMPLIMIENTO METAS – Boyacá 2023</a:t>
            </a:r>
          </a:p>
        </p:txBody>
      </p:sp>
      <p:sp>
        <p:nvSpPr>
          <p:cNvPr id="5" name="CuadroTexto 4">
            <a:extLst>
              <a:ext uri="{FF2B5EF4-FFF2-40B4-BE49-F238E27FC236}">
                <a16:creationId xmlns:a16="http://schemas.microsoft.com/office/drawing/2014/main" id="{DA5CC230-B0A1-0DD0-445A-99D93E05AB6C}"/>
              </a:ext>
            </a:extLst>
          </p:cNvPr>
          <p:cNvSpPr txBox="1"/>
          <p:nvPr/>
        </p:nvSpPr>
        <p:spPr>
          <a:xfrm>
            <a:off x="422031" y="1153884"/>
            <a:ext cx="11577710" cy="1754326"/>
          </a:xfrm>
          <a:prstGeom prst="rect">
            <a:avLst/>
          </a:prstGeom>
          <a:noFill/>
        </p:spPr>
        <p:txBody>
          <a:bodyPr wrap="square" rtlCol="0">
            <a:spAutoFit/>
          </a:bodyPr>
          <a:lstStyle/>
          <a:p>
            <a:pPr algn="ctr"/>
            <a:r>
              <a:rPr lang="es-CO" b="1" dirty="0"/>
              <a:t>META MARCADO E IDENTIFICACIÓN</a:t>
            </a:r>
          </a:p>
          <a:p>
            <a:pPr algn="ctr"/>
            <a:r>
              <a:rPr lang="es-CO" b="1" dirty="0"/>
              <a:t>Cumplimiento del 77,9%</a:t>
            </a:r>
          </a:p>
          <a:p>
            <a:pPr algn="ctr"/>
            <a:endParaRPr lang="es-CO" b="1" dirty="0"/>
          </a:p>
          <a:p>
            <a:pPr algn="just"/>
            <a:r>
              <a:rPr lang="es-CO" dirty="0"/>
              <a:t>A 31 de diciembre de 2023, de </a:t>
            </a:r>
            <a:r>
              <a:rPr lang="es-CO" b="1" dirty="0"/>
              <a:t>24.674</a:t>
            </a:r>
            <a:r>
              <a:rPr lang="es-CO" dirty="0"/>
              <a:t> elementos reportados, se han marcado e identificado </a:t>
            </a:r>
            <a:r>
              <a:rPr lang="es-CO" b="1" dirty="0"/>
              <a:t>21.495.</a:t>
            </a:r>
            <a:r>
              <a:rPr lang="es-CO" dirty="0"/>
              <a:t> Un total de </a:t>
            </a:r>
            <a:r>
              <a:rPr lang="es-CO" b="1" dirty="0"/>
              <a:t>459</a:t>
            </a:r>
            <a:r>
              <a:rPr lang="es-CO" dirty="0"/>
              <a:t> equipos identificados como </a:t>
            </a:r>
            <a:r>
              <a:rPr lang="es-CO" b="1" dirty="0"/>
              <a:t>contaminados</a:t>
            </a:r>
            <a:r>
              <a:rPr lang="es-CO" dirty="0"/>
              <a:t> y </a:t>
            </a:r>
            <a:r>
              <a:rPr lang="es-CO" b="1" dirty="0"/>
              <a:t>21.036</a:t>
            </a:r>
            <a:r>
              <a:rPr lang="es-CO" dirty="0"/>
              <a:t> equipos identificados como </a:t>
            </a:r>
            <a:r>
              <a:rPr lang="es-CO" b="1" dirty="0"/>
              <a:t>libres de PCB</a:t>
            </a:r>
            <a:r>
              <a:rPr lang="es-CO" dirty="0"/>
              <a:t>. </a:t>
            </a:r>
            <a:r>
              <a:rPr lang="es-CO" b="1" dirty="0"/>
              <a:t>Falta</a:t>
            </a:r>
            <a:r>
              <a:rPr lang="es-CO" dirty="0"/>
              <a:t> por identificar </a:t>
            </a:r>
            <a:r>
              <a:rPr lang="es-CO" b="1" dirty="0"/>
              <a:t>3.179</a:t>
            </a:r>
            <a:r>
              <a:rPr lang="es-CO" dirty="0"/>
              <a:t> equipos.</a:t>
            </a:r>
          </a:p>
        </p:txBody>
      </p:sp>
      <p:sp>
        <p:nvSpPr>
          <p:cNvPr id="8" name="CuadroTexto 4">
            <a:extLst>
              <a:ext uri="{FF2B5EF4-FFF2-40B4-BE49-F238E27FC236}">
                <a16:creationId xmlns:a16="http://schemas.microsoft.com/office/drawing/2014/main" id="{DA5CC230-B0A1-0DD0-445A-99D93E05AB6C}"/>
              </a:ext>
            </a:extLst>
          </p:cNvPr>
          <p:cNvSpPr txBox="1"/>
          <p:nvPr/>
        </p:nvSpPr>
        <p:spPr>
          <a:xfrm>
            <a:off x="450167" y="3060610"/>
            <a:ext cx="11577710" cy="1477328"/>
          </a:xfrm>
          <a:prstGeom prst="rect">
            <a:avLst/>
          </a:prstGeom>
          <a:noFill/>
        </p:spPr>
        <p:txBody>
          <a:bodyPr wrap="square" rtlCol="0">
            <a:spAutoFit/>
          </a:bodyPr>
          <a:lstStyle/>
          <a:p>
            <a:pPr algn="ctr"/>
            <a:r>
              <a:rPr lang="es-CO" b="1" dirty="0"/>
              <a:t>META RETIRO DE USO</a:t>
            </a:r>
          </a:p>
          <a:p>
            <a:pPr algn="ctr"/>
            <a:r>
              <a:rPr lang="es-CO" b="1" dirty="0"/>
              <a:t>Cumplimiento del 36,2%</a:t>
            </a:r>
          </a:p>
          <a:p>
            <a:pPr algn="ctr"/>
            <a:endParaRPr lang="es-CO" b="1" dirty="0"/>
          </a:p>
          <a:p>
            <a:pPr algn="just"/>
            <a:r>
              <a:rPr lang="es-CO" dirty="0"/>
              <a:t>A 31 de diciembre de 2023, de </a:t>
            </a:r>
            <a:r>
              <a:rPr lang="es-CO" b="1" dirty="0"/>
              <a:t>459</a:t>
            </a:r>
            <a:r>
              <a:rPr lang="es-CO" dirty="0"/>
              <a:t> equipos identificados como contaminados, se han </a:t>
            </a:r>
            <a:r>
              <a:rPr lang="es-CO" b="1" dirty="0"/>
              <a:t>retirado</a:t>
            </a:r>
            <a:r>
              <a:rPr lang="es-CO" dirty="0"/>
              <a:t> de uso </a:t>
            </a:r>
            <a:r>
              <a:rPr lang="es-CO" b="1" dirty="0"/>
              <a:t>166.</a:t>
            </a:r>
            <a:r>
              <a:rPr lang="es-CO" dirty="0"/>
              <a:t> Falta por retirar de uso </a:t>
            </a:r>
            <a:r>
              <a:rPr lang="es-CO" b="1" dirty="0"/>
              <a:t>293</a:t>
            </a:r>
            <a:r>
              <a:rPr lang="es-CO" dirty="0"/>
              <a:t> equipos contaminados. </a:t>
            </a:r>
          </a:p>
        </p:txBody>
      </p:sp>
      <p:sp>
        <p:nvSpPr>
          <p:cNvPr id="9" name="CuadroTexto 4">
            <a:extLst>
              <a:ext uri="{FF2B5EF4-FFF2-40B4-BE49-F238E27FC236}">
                <a16:creationId xmlns:a16="http://schemas.microsoft.com/office/drawing/2014/main" id="{DA5CC230-B0A1-0DD0-445A-99D93E05AB6C}"/>
              </a:ext>
            </a:extLst>
          </p:cNvPr>
          <p:cNvSpPr txBox="1"/>
          <p:nvPr/>
        </p:nvSpPr>
        <p:spPr>
          <a:xfrm>
            <a:off x="447819" y="4802694"/>
            <a:ext cx="11577710" cy="1477328"/>
          </a:xfrm>
          <a:prstGeom prst="rect">
            <a:avLst/>
          </a:prstGeom>
          <a:noFill/>
        </p:spPr>
        <p:txBody>
          <a:bodyPr wrap="square" rtlCol="0">
            <a:spAutoFit/>
          </a:bodyPr>
          <a:lstStyle/>
          <a:p>
            <a:pPr algn="ctr"/>
            <a:r>
              <a:rPr lang="es-CO" b="1" dirty="0"/>
              <a:t>META ELIMINACIÓN</a:t>
            </a:r>
          </a:p>
          <a:p>
            <a:pPr algn="ctr"/>
            <a:r>
              <a:rPr lang="es-CO" b="1" dirty="0"/>
              <a:t>Cumplimiento del 42,2%</a:t>
            </a:r>
          </a:p>
          <a:p>
            <a:pPr algn="ctr"/>
            <a:endParaRPr lang="es-CO" b="1" dirty="0"/>
          </a:p>
          <a:p>
            <a:pPr algn="just"/>
            <a:r>
              <a:rPr lang="es-CO" dirty="0"/>
              <a:t>A 31 de diciembre de 2023, de </a:t>
            </a:r>
            <a:r>
              <a:rPr lang="es-CO" b="1" dirty="0"/>
              <a:t>299,0</a:t>
            </a:r>
            <a:r>
              <a:rPr lang="es-CO" dirty="0"/>
              <a:t> toneladas de elementos contaminados con PCB identificadas, se han </a:t>
            </a:r>
            <a:r>
              <a:rPr lang="es-CO" b="1" dirty="0"/>
              <a:t>eliminado</a:t>
            </a:r>
            <a:r>
              <a:rPr lang="es-CO" dirty="0"/>
              <a:t>  </a:t>
            </a:r>
            <a:r>
              <a:rPr lang="es-CO" b="1" dirty="0"/>
              <a:t>126,1 toneladas</a:t>
            </a:r>
            <a:r>
              <a:rPr lang="es-CO" dirty="0"/>
              <a:t>. </a:t>
            </a:r>
            <a:r>
              <a:rPr lang="es-CO" b="1" dirty="0"/>
              <a:t>Falta</a:t>
            </a:r>
            <a:r>
              <a:rPr lang="es-CO" dirty="0"/>
              <a:t> por eliminar </a:t>
            </a:r>
            <a:r>
              <a:rPr lang="es-CO" b="1" dirty="0"/>
              <a:t>172,9</a:t>
            </a:r>
            <a:r>
              <a:rPr lang="es-CO" dirty="0"/>
              <a:t> toneladas de elementos contaminados. </a:t>
            </a:r>
          </a:p>
        </p:txBody>
      </p:sp>
    </p:spTree>
    <p:extLst>
      <p:ext uri="{BB962C8B-B14F-4D97-AF65-F5344CB8AC3E}">
        <p14:creationId xmlns:p14="http://schemas.microsoft.com/office/powerpoint/2010/main" val="1868713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F37A252C-E318-52A9-8C25-EEAB54861143}"/>
              </a:ext>
            </a:extLst>
          </p:cNvPr>
          <p:cNvSpPr>
            <a:spLocks noGrp="1"/>
          </p:cNvSpPr>
          <p:nvPr>
            <p:ph idx="1"/>
          </p:nvPr>
        </p:nvSpPr>
        <p:spPr>
          <a:xfrm>
            <a:off x="838199" y="1600542"/>
            <a:ext cx="10515600" cy="1142658"/>
          </a:xfrm>
        </p:spPr>
        <p:txBody>
          <a:bodyPr>
            <a:noAutofit/>
          </a:bodyPr>
          <a:lstStyle/>
          <a:p>
            <a:pPr marL="0" indent="0" algn="ctr">
              <a:buNone/>
            </a:pPr>
            <a:r>
              <a:rPr lang="es-MX" sz="6000" dirty="0">
                <a:solidFill>
                  <a:schemeClr val="accent6"/>
                </a:solidFill>
              </a:rPr>
              <a:t>Gracias</a:t>
            </a:r>
          </a:p>
        </p:txBody>
      </p:sp>
      <p:sp>
        <p:nvSpPr>
          <p:cNvPr id="5" name="Subtítulo 2">
            <a:extLst>
              <a:ext uri="{FF2B5EF4-FFF2-40B4-BE49-F238E27FC236}">
                <a16:creationId xmlns:a16="http://schemas.microsoft.com/office/drawing/2014/main" id="{3CB35512-BF96-484B-FA46-182AE61AB807}"/>
              </a:ext>
            </a:extLst>
          </p:cNvPr>
          <p:cNvSpPr txBox="1">
            <a:spLocks/>
          </p:cNvSpPr>
          <p:nvPr/>
        </p:nvSpPr>
        <p:spPr>
          <a:xfrm>
            <a:off x="3584149" y="3129097"/>
            <a:ext cx="5023701" cy="28778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rPr>
              <a:t>Jaime Eduardo Ramírez</a:t>
            </a:r>
            <a:r>
              <a:rPr kumimoji="0" lang="es-ES" sz="1800" i="0" u="none" strike="noStrike" kern="1200" cap="none" spc="0" normalizeH="0" noProof="0" dirty="0">
                <a:ln>
                  <a:noFill/>
                </a:ln>
                <a:solidFill>
                  <a:schemeClr val="accent6"/>
                </a:solidFill>
                <a:effectLst/>
                <a:uLnTx/>
                <a:uFillTx/>
                <a:latin typeface="Verdana" panose="020B0604030504040204" pitchFamily="34" charset="0"/>
                <a:ea typeface="Verdana" panose="020B0604030504040204" pitchFamily="34" charset="0"/>
              </a:rPr>
              <a:t> Henríquez</a:t>
            </a:r>
            <a:endParaRPr kumimoji="0" lang="es-ES" sz="180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rPr>
              <a:t>IDEAM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rPr>
              <a:t>Subdirección de Estudios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rPr>
              <a:t> Ambientales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800" b="1"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800" b="1" dirty="0">
                <a:solidFill>
                  <a:schemeClr val="accent6"/>
                </a:solidFill>
                <a:latin typeface="Verdana" panose="020B0604030504040204" pitchFamily="34" charset="0"/>
                <a:ea typeface="Verdana" panose="020B0604030504040204" pitchFamily="34" charset="0"/>
                <a:hlinkClick r:id="rId2"/>
              </a:rPr>
              <a:t>jramirez@ideam.gov.co</a:t>
            </a:r>
            <a:endParaRPr lang="es-ES" sz="1800" b="1" dirty="0">
              <a:solidFill>
                <a:schemeClr val="accent6"/>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800" b="1" dirty="0">
                <a:solidFill>
                  <a:schemeClr val="accent6"/>
                </a:solidFill>
                <a:latin typeface="Verdana" panose="020B0604030504040204" pitchFamily="34" charset="0"/>
                <a:ea typeface="Verdana" panose="020B0604030504040204" pitchFamily="34" charset="0"/>
              </a:rPr>
              <a:t>Celular: 3102078270</a:t>
            </a:r>
            <a:endParaRPr lang="es-ES" sz="1800" dirty="0">
              <a:solidFill>
                <a:schemeClr val="accent6"/>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800" dirty="0">
                <a:solidFill>
                  <a:schemeClr val="accent6"/>
                </a:solidFill>
                <a:latin typeface="Verdana" panose="020B0604030504040204" pitchFamily="34" charset="0"/>
                <a:ea typeface="Verdana" panose="020B0604030504040204" pitchFamily="34" charset="0"/>
              </a:rPr>
              <a:t>Abril de 2025</a:t>
            </a:r>
            <a:endParaRPr kumimoji="0" lang="es-ES" sz="180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595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B5C78AE-ECA7-6961-F405-852D09CF3B96}"/>
              </a:ext>
            </a:extLst>
          </p:cNvPr>
          <p:cNvSpPr txBox="1">
            <a:spLocks/>
          </p:cNvSpPr>
          <p:nvPr/>
        </p:nvSpPr>
        <p:spPr>
          <a:xfrm>
            <a:off x="1469221" y="1118447"/>
            <a:ext cx="9539090" cy="162349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sz="4000" b="1" dirty="0">
              <a:solidFill>
                <a:schemeClr val="bg1"/>
              </a:solidFill>
            </a:endParaRPr>
          </a:p>
          <a:p>
            <a:pPr algn="ctr"/>
            <a:r>
              <a:rPr lang="es-CO" sz="4000" b="1" dirty="0">
                <a:solidFill>
                  <a:schemeClr val="bg1"/>
                </a:solidFill>
              </a:rPr>
              <a:t>INVENTARIO NACIONAL DE PCB</a:t>
            </a:r>
          </a:p>
          <a:p>
            <a:pPr algn="ctr"/>
            <a:endParaRPr lang="es-CO" sz="4000" b="1" dirty="0">
              <a:solidFill>
                <a:schemeClr val="bg1"/>
              </a:solidFill>
            </a:endParaRPr>
          </a:p>
        </p:txBody>
      </p:sp>
      <p:sp>
        <p:nvSpPr>
          <p:cNvPr id="4" name="Subtítulo 2">
            <a:extLst>
              <a:ext uri="{FF2B5EF4-FFF2-40B4-BE49-F238E27FC236}">
                <a16:creationId xmlns:a16="http://schemas.microsoft.com/office/drawing/2014/main" id="{54DCECF8-D97C-AB79-E676-7F58BFB3DF3F}"/>
              </a:ext>
            </a:extLst>
          </p:cNvPr>
          <p:cNvSpPr txBox="1">
            <a:spLocks/>
          </p:cNvSpPr>
          <p:nvPr/>
        </p:nvSpPr>
        <p:spPr>
          <a:xfrm>
            <a:off x="1347703" y="3230020"/>
            <a:ext cx="9144000" cy="70227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Jaime Eduardo Ramírez Henríquez</a:t>
            </a:r>
          </a:p>
          <a:p>
            <a:pPr marL="0" indent="0" algn="ctr">
              <a:buNone/>
            </a:pPr>
            <a:r>
              <a:rPr lang="es-MX" sz="2000" dirty="0"/>
              <a:t>IDEAM</a:t>
            </a:r>
          </a:p>
          <a:p>
            <a:pPr marL="0" indent="0" algn="ctr">
              <a:buNone/>
            </a:pPr>
            <a:r>
              <a:rPr lang="es-MX" sz="2000" dirty="0"/>
              <a:t>Subdirección de Estudios Ambientales</a:t>
            </a:r>
          </a:p>
          <a:p>
            <a:pPr marL="0" indent="0" algn="ctr">
              <a:buNone/>
            </a:pPr>
            <a:r>
              <a:rPr lang="es-MX" sz="2000" dirty="0"/>
              <a:t>Grupo de Seguimiento a la Sostenibilidad del Desarrollo</a:t>
            </a:r>
          </a:p>
          <a:p>
            <a:pPr marL="0" indent="0" algn="ctr">
              <a:buNone/>
            </a:pPr>
            <a:r>
              <a:rPr lang="es-MX" sz="2000" dirty="0"/>
              <a:t> </a:t>
            </a:r>
          </a:p>
          <a:p>
            <a:pPr marL="0" indent="0" algn="ctr">
              <a:buNone/>
            </a:pPr>
            <a:r>
              <a:rPr lang="es-MX" sz="2000" b="1" dirty="0"/>
              <a:t>Abril 2025</a:t>
            </a:r>
          </a:p>
        </p:txBody>
      </p:sp>
    </p:spTree>
    <p:extLst>
      <p:ext uri="{BB962C8B-B14F-4D97-AF65-F5344CB8AC3E}">
        <p14:creationId xmlns:p14="http://schemas.microsoft.com/office/powerpoint/2010/main" val="55997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5A3133-48F9-FA54-254E-4B0E9A65ECD4}"/>
              </a:ext>
            </a:extLst>
          </p:cNvPr>
          <p:cNvSpPr txBox="1"/>
          <p:nvPr/>
        </p:nvSpPr>
        <p:spPr>
          <a:xfrm>
            <a:off x="2919412" y="164912"/>
            <a:ext cx="6353175" cy="3693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¿Qué son los Bifenilos Policlorados PCB?</a:t>
            </a:r>
            <a:endParaRPr lang="es-ES" sz="2000" dirty="0"/>
          </a:p>
        </p:txBody>
      </p:sp>
      <p:pic>
        <p:nvPicPr>
          <p:cNvPr id="2" name="Imagen 5">
            <a:extLst>
              <a:ext uri="{FF2B5EF4-FFF2-40B4-BE49-F238E27FC236}">
                <a16:creationId xmlns:a16="http://schemas.microsoft.com/office/drawing/2014/main" id="{B819A5B3-1F0D-E7AD-6BB7-B4D862881A41}"/>
              </a:ext>
            </a:extLst>
          </p:cNvPr>
          <p:cNvPicPr>
            <a:picLocks noChangeAspect="1"/>
          </p:cNvPicPr>
          <p:nvPr/>
        </p:nvPicPr>
        <p:blipFill>
          <a:blip r:embed="rId2"/>
          <a:stretch>
            <a:fillRect/>
          </a:stretch>
        </p:blipFill>
        <p:spPr>
          <a:xfrm>
            <a:off x="1914944" y="1179643"/>
            <a:ext cx="3243654" cy="1526674"/>
          </a:xfrm>
          <a:prstGeom prst="rect">
            <a:avLst/>
          </a:prstGeom>
        </p:spPr>
      </p:pic>
      <p:sp>
        <p:nvSpPr>
          <p:cNvPr id="6" name="CuadroTexto 5">
            <a:extLst>
              <a:ext uri="{FF2B5EF4-FFF2-40B4-BE49-F238E27FC236}">
                <a16:creationId xmlns:a16="http://schemas.microsoft.com/office/drawing/2014/main" id="{5FEEF8E6-9B69-73BC-65A0-787ADF119A1B}"/>
              </a:ext>
            </a:extLst>
          </p:cNvPr>
          <p:cNvSpPr txBox="1"/>
          <p:nvPr/>
        </p:nvSpPr>
        <p:spPr>
          <a:xfrm>
            <a:off x="2406775" y="2881223"/>
            <a:ext cx="2044461" cy="369332"/>
          </a:xfrm>
          <a:prstGeom prst="rect">
            <a:avLst/>
          </a:prstGeom>
          <a:noFill/>
        </p:spPr>
        <p:txBody>
          <a:bodyPr wrap="square" rtlCol="0">
            <a:spAutoFit/>
          </a:bodyPr>
          <a:lstStyle/>
          <a:p>
            <a:pPr algn="ctr"/>
            <a:r>
              <a:rPr lang="es-CO" b="1" dirty="0"/>
              <a:t>Persistencia</a:t>
            </a:r>
          </a:p>
        </p:txBody>
      </p:sp>
      <p:pic>
        <p:nvPicPr>
          <p:cNvPr id="8" name="Imagen 7">
            <a:extLst>
              <a:ext uri="{FF2B5EF4-FFF2-40B4-BE49-F238E27FC236}">
                <a16:creationId xmlns:a16="http://schemas.microsoft.com/office/drawing/2014/main" id="{C640DD90-ACC3-9156-7890-FB0AFBE638CA}"/>
              </a:ext>
            </a:extLst>
          </p:cNvPr>
          <p:cNvPicPr>
            <a:picLocks noChangeAspect="1"/>
          </p:cNvPicPr>
          <p:nvPr/>
        </p:nvPicPr>
        <p:blipFill>
          <a:blip r:embed="rId3"/>
          <a:stretch>
            <a:fillRect/>
          </a:stretch>
        </p:blipFill>
        <p:spPr>
          <a:xfrm>
            <a:off x="748347" y="3905725"/>
            <a:ext cx="1882716" cy="1939553"/>
          </a:xfrm>
          <a:prstGeom prst="rect">
            <a:avLst/>
          </a:prstGeom>
        </p:spPr>
      </p:pic>
      <p:sp>
        <p:nvSpPr>
          <p:cNvPr id="9" name="CuadroTexto 8">
            <a:extLst>
              <a:ext uri="{FF2B5EF4-FFF2-40B4-BE49-F238E27FC236}">
                <a16:creationId xmlns:a16="http://schemas.microsoft.com/office/drawing/2014/main" id="{3B30C0D6-B12D-3C98-7C23-DDF09DA73A55}"/>
              </a:ext>
            </a:extLst>
          </p:cNvPr>
          <p:cNvSpPr txBox="1"/>
          <p:nvPr/>
        </p:nvSpPr>
        <p:spPr>
          <a:xfrm>
            <a:off x="684728" y="5880558"/>
            <a:ext cx="2044461" cy="369332"/>
          </a:xfrm>
          <a:prstGeom prst="rect">
            <a:avLst/>
          </a:prstGeom>
          <a:noFill/>
        </p:spPr>
        <p:txBody>
          <a:bodyPr wrap="square" rtlCol="0">
            <a:spAutoFit/>
          </a:bodyPr>
          <a:lstStyle/>
          <a:p>
            <a:pPr algn="ctr"/>
            <a:r>
              <a:rPr lang="es-CO" b="1" dirty="0"/>
              <a:t>Bioacumulación</a:t>
            </a:r>
          </a:p>
        </p:txBody>
      </p:sp>
      <p:pic>
        <p:nvPicPr>
          <p:cNvPr id="12" name="Imagen 11">
            <a:extLst>
              <a:ext uri="{FF2B5EF4-FFF2-40B4-BE49-F238E27FC236}">
                <a16:creationId xmlns:a16="http://schemas.microsoft.com/office/drawing/2014/main" id="{3F6482BB-B116-A7EA-F52E-3CE877EBA871}"/>
              </a:ext>
            </a:extLst>
          </p:cNvPr>
          <p:cNvPicPr>
            <a:picLocks noChangeAspect="1"/>
          </p:cNvPicPr>
          <p:nvPr/>
        </p:nvPicPr>
        <p:blipFill>
          <a:blip r:embed="rId4"/>
          <a:stretch>
            <a:fillRect/>
          </a:stretch>
        </p:blipFill>
        <p:spPr>
          <a:xfrm>
            <a:off x="2866617" y="3837756"/>
            <a:ext cx="1969820" cy="1978498"/>
          </a:xfrm>
          <a:prstGeom prst="rect">
            <a:avLst/>
          </a:prstGeom>
        </p:spPr>
      </p:pic>
      <p:sp>
        <p:nvSpPr>
          <p:cNvPr id="13" name="CuadroTexto 12">
            <a:extLst>
              <a:ext uri="{FF2B5EF4-FFF2-40B4-BE49-F238E27FC236}">
                <a16:creationId xmlns:a16="http://schemas.microsoft.com/office/drawing/2014/main" id="{E6A3674C-8A1A-01B7-AC72-6D9EDEE7AE9F}"/>
              </a:ext>
            </a:extLst>
          </p:cNvPr>
          <p:cNvSpPr txBox="1"/>
          <p:nvPr/>
        </p:nvSpPr>
        <p:spPr>
          <a:xfrm>
            <a:off x="2866617" y="5847787"/>
            <a:ext cx="2044461" cy="646331"/>
          </a:xfrm>
          <a:prstGeom prst="rect">
            <a:avLst/>
          </a:prstGeom>
          <a:noFill/>
        </p:spPr>
        <p:txBody>
          <a:bodyPr wrap="square" rtlCol="0">
            <a:spAutoFit/>
          </a:bodyPr>
          <a:lstStyle/>
          <a:p>
            <a:pPr algn="ctr"/>
            <a:r>
              <a:rPr lang="es-CO" b="1" dirty="0"/>
              <a:t>Transporte a largas distancias</a:t>
            </a:r>
          </a:p>
        </p:txBody>
      </p:sp>
      <p:pic>
        <p:nvPicPr>
          <p:cNvPr id="15" name="Imagen 14">
            <a:extLst>
              <a:ext uri="{FF2B5EF4-FFF2-40B4-BE49-F238E27FC236}">
                <a16:creationId xmlns:a16="http://schemas.microsoft.com/office/drawing/2014/main" id="{2B1C65D7-EB31-A6E9-4637-B820B1361D0A}"/>
              </a:ext>
            </a:extLst>
          </p:cNvPr>
          <p:cNvPicPr>
            <a:picLocks noChangeAspect="1"/>
          </p:cNvPicPr>
          <p:nvPr/>
        </p:nvPicPr>
        <p:blipFill>
          <a:blip r:embed="rId5"/>
          <a:stretch>
            <a:fillRect/>
          </a:stretch>
        </p:blipFill>
        <p:spPr>
          <a:xfrm>
            <a:off x="4973865" y="3905725"/>
            <a:ext cx="2044461" cy="2088495"/>
          </a:xfrm>
          <a:prstGeom prst="rect">
            <a:avLst/>
          </a:prstGeom>
        </p:spPr>
      </p:pic>
      <p:sp>
        <p:nvSpPr>
          <p:cNvPr id="16" name="CuadroTexto 15">
            <a:extLst>
              <a:ext uri="{FF2B5EF4-FFF2-40B4-BE49-F238E27FC236}">
                <a16:creationId xmlns:a16="http://schemas.microsoft.com/office/drawing/2014/main" id="{EF9876DE-7C6A-380A-02EB-CEC6BE438ACB}"/>
              </a:ext>
            </a:extLst>
          </p:cNvPr>
          <p:cNvSpPr txBox="1"/>
          <p:nvPr/>
        </p:nvSpPr>
        <p:spPr>
          <a:xfrm>
            <a:off x="4973864" y="5884223"/>
            <a:ext cx="2044461" cy="369332"/>
          </a:xfrm>
          <a:prstGeom prst="rect">
            <a:avLst/>
          </a:prstGeom>
          <a:noFill/>
        </p:spPr>
        <p:txBody>
          <a:bodyPr wrap="square" rtlCol="0">
            <a:spAutoFit/>
          </a:bodyPr>
          <a:lstStyle/>
          <a:p>
            <a:pPr algn="ctr"/>
            <a:r>
              <a:rPr lang="es-CO" b="1" dirty="0"/>
              <a:t>Tóxico</a:t>
            </a:r>
          </a:p>
        </p:txBody>
      </p:sp>
      <p:pic>
        <p:nvPicPr>
          <p:cNvPr id="20" name="Imagen 19">
            <a:extLst>
              <a:ext uri="{FF2B5EF4-FFF2-40B4-BE49-F238E27FC236}">
                <a16:creationId xmlns:a16="http://schemas.microsoft.com/office/drawing/2014/main" id="{8E446CE5-8182-AEDB-CA44-ADC13D6AB4ED}"/>
              </a:ext>
            </a:extLst>
          </p:cNvPr>
          <p:cNvPicPr>
            <a:picLocks noChangeAspect="1"/>
          </p:cNvPicPr>
          <p:nvPr/>
        </p:nvPicPr>
        <p:blipFill>
          <a:blip r:embed="rId6"/>
          <a:stretch>
            <a:fillRect/>
          </a:stretch>
        </p:blipFill>
        <p:spPr>
          <a:xfrm>
            <a:off x="8992786" y="3837756"/>
            <a:ext cx="2327011" cy="1857730"/>
          </a:xfrm>
          <a:prstGeom prst="rect">
            <a:avLst/>
          </a:prstGeom>
        </p:spPr>
      </p:pic>
      <p:sp>
        <p:nvSpPr>
          <p:cNvPr id="22" name="CuadroTexto 21">
            <a:extLst>
              <a:ext uri="{FF2B5EF4-FFF2-40B4-BE49-F238E27FC236}">
                <a16:creationId xmlns:a16="http://schemas.microsoft.com/office/drawing/2014/main" id="{E61BFBA7-15A0-8DBA-541E-A86E96850980}"/>
              </a:ext>
            </a:extLst>
          </p:cNvPr>
          <p:cNvSpPr txBox="1"/>
          <p:nvPr/>
        </p:nvSpPr>
        <p:spPr>
          <a:xfrm>
            <a:off x="8111831" y="2986434"/>
            <a:ext cx="2044461" cy="369332"/>
          </a:xfrm>
          <a:prstGeom prst="rect">
            <a:avLst/>
          </a:prstGeom>
          <a:noFill/>
        </p:spPr>
        <p:txBody>
          <a:bodyPr wrap="square" rtlCol="0">
            <a:spAutoFit/>
          </a:bodyPr>
          <a:lstStyle/>
          <a:p>
            <a:pPr algn="ctr"/>
            <a:r>
              <a:rPr lang="es-CO" b="1" dirty="0"/>
              <a:t>Aceites dieléctricos</a:t>
            </a:r>
          </a:p>
        </p:txBody>
      </p:sp>
      <p:sp>
        <p:nvSpPr>
          <p:cNvPr id="23" name="CuadroTexto 22">
            <a:extLst>
              <a:ext uri="{FF2B5EF4-FFF2-40B4-BE49-F238E27FC236}">
                <a16:creationId xmlns:a16="http://schemas.microsoft.com/office/drawing/2014/main" id="{A4E48E23-7469-6164-1090-DD2D347D945E}"/>
              </a:ext>
            </a:extLst>
          </p:cNvPr>
          <p:cNvSpPr txBox="1"/>
          <p:nvPr/>
        </p:nvSpPr>
        <p:spPr>
          <a:xfrm>
            <a:off x="8570092" y="5724510"/>
            <a:ext cx="3148276" cy="923330"/>
          </a:xfrm>
          <a:prstGeom prst="rect">
            <a:avLst/>
          </a:prstGeom>
          <a:noFill/>
        </p:spPr>
        <p:txBody>
          <a:bodyPr wrap="square" rtlCol="0">
            <a:spAutoFit/>
          </a:bodyPr>
          <a:lstStyle/>
          <a:p>
            <a:pPr algn="ctr"/>
            <a:r>
              <a:rPr lang="es-CO" b="1" dirty="0"/>
              <a:t>Convenio de Estocolmo sobre Contaminantes Orgánicos Persistentes</a:t>
            </a:r>
          </a:p>
        </p:txBody>
      </p:sp>
      <p:sp>
        <p:nvSpPr>
          <p:cNvPr id="24" name="Flecha: a la derecha 23">
            <a:extLst>
              <a:ext uri="{FF2B5EF4-FFF2-40B4-BE49-F238E27FC236}">
                <a16:creationId xmlns:a16="http://schemas.microsoft.com/office/drawing/2014/main" id="{B342A57A-8B27-BA58-03F2-E37AFAE67B6F}"/>
              </a:ext>
            </a:extLst>
          </p:cNvPr>
          <p:cNvSpPr/>
          <p:nvPr/>
        </p:nvSpPr>
        <p:spPr>
          <a:xfrm>
            <a:off x="5952226" y="1630392"/>
            <a:ext cx="1440612" cy="8281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 la derecha 24">
            <a:extLst>
              <a:ext uri="{FF2B5EF4-FFF2-40B4-BE49-F238E27FC236}">
                <a16:creationId xmlns:a16="http://schemas.microsoft.com/office/drawing/2014/main" id="{B8531DEB-C767-A8C0-C20E-57D435E77500}"/>
              </a:ext>
            </a:extLst>
          </p:cNvPr>
          <p:cNvSpPr/>
          <p:nvPr/>
        </p:nvSpPr>
        <p:spPr>
          <a:xfrm>
            <a:off x="7179239" y="4686372"/>
            <a:ext cx="1440612" cy="8281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7" name="Imagen 26">
            <a:extLst>
              <a:ext uri="{FF2B5EF4-FFF2-40B4-BE49-F238E27FC236}">
                <a16:creationId xmlns:a16="http://schemas.microsoft.com/office/drawing/2014/main" id="{A786AE95-F9DA-E9E4-083F-353BD5E6D70F}"/>
              </a:ext>
            </a:extLst>
          </p:cNvPr>
          <p:cNvPicPr>
            <a:picLocks noChangeAspect="1"/>
          </p:cNvPicPr>
          <p:nvPr/>
        </p:nvPicPr>
        <p:blipFill>
          <a:blip r:embed="rId7"/>
          <a:stretch>
            <a:fillRect/>
          </a:stretch>
        </p:blipFill>
        <p:spPr>
          <a:xfrm>
            <a:off x="8111831" y="1016234"/>
            <a:ext cx="1990530" cy="2049655"/>
          </a:xfrm>
          <a:prstGeom prst="rect">
            <a:avLst/>
          </a:prstGeom>
        </p:spPr>
      </p:pic>
    </p:spTree>
    <p:extLst>
      <p:ext uri="{BB962C8B-B14F-4D97-AF65-F5344CB8AC3E}">
        <p14:creationId xmlns:p14="http://schemas.microsoft.com/office/powerpoint/2010/main" val="300134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5A3133-48F9-FA54-254E-4B0E9A65ECD4}"/>
              </a:ext>
            </a:extLst>
          </p:cNvPr>
          <p:cNvSpPr txBox="1"/>
          <p:nvPr/>
        </p:nvSpPr>
        <p:spPr>
          <a:xfrm>
            <a:off x="2919412" y="164912"/>
            <a:ext cx="6353175" cy="3693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Gestión Integral de los PCB</a:t>
            </a:r>
            <a:endParaRPr lang="es-ES" sz="2000" dirty="0"/>
          </a:p>
        </p:txBody>
      </p:sp>
      <p:pic>
        <p:nvPicPr>
          <p:cNvPr id="4" name="Imagen 3">
            <a:extLst>
              <a:ext uri="{FF2B5EF4-FFF2-40B4-BE49-F238E27FC236}">
                <a16:creationId xmlns:a16="http://schemas.microsoft.com/office/drawing/2014/main" id="{0D38DD0E-0A7A-EEFE-E7AF-14FC8F9E57F5}"/>
              </a:ext>
            </a:extLst>
          </p:cNvPr>
          <p:cNvPicPr>
            <a:picLocks noChangeAspect="1"/>
          </p:cNvPicPr>
          <p:nvPr/>
        </p:nvPicPr>
        <p:blipFill>
          <a:blip r:embed="rId2"/>
          <a:stretch>
            <a:fillRect/>
          </a:stretch>
        </p:blipFill>
        <p:spPr>
          <a:xfrm>
            <a:off x="762123" y="1015429"/>
            <a:ext cx="1527099" cy="1520737"/>
          </a:xfrm>
          <a:prstGeom prst="rect">
            <a:avLst/>
          </a:prstGeom>
        </p:spPr>
      </p:pic>
      <p:pic>
        <p:nvPicPr>
          <p:cNvPr id="7" name="Imagen 6">
            <a:extLst>
              <a:ext uri="{FF2B5EF4-FFF2-40B4-BE49-F238E27FC236}">
                <a16:creationId xmlns:a16="http://schemas.microsoft.com/office/drawing/2014/main" id="{CE0780DE-8577-5204-624D-CD25F4328909}"/>
              </a:ext>
            </a:extLst>
          </p:cNvPr>
          <p:cNvPicPr>
            <a:picLocks noChangeAspect="1"/>
          </p:cNvPicPr>
          <p:nvPr/>
        </p:nvPicPr>
        <p:blipFill>
          <a:blip r:embed="rId3"/>
          <a:stretch>
            <a:fillRect/>
          </a:stretch>
        </p:blipFill>
        <p:spPr>
          <a:xfrm>
            <a:off x="2563415" y="1221218"/>
            <a:ext cx="550166" cy="554579"/>
          </a:xfrm>
          <a:prstGeom prst="rect">
            <a:avLst/>
          </a:prstGeom>
        </p:spPr>
      </p:pic>
      <p:pic>
        <p:nvPicPr>
          <p:cNvPr id="11" name="Imagen 10">
            <a:extLst>
              <a:ext uri="{FF2B5EF4-FFF2-40B4-BE49-F238E27FC236}">
                <a16:creationId xmlns:a16="http://schemas.microsoft.com/office/drawing/2014/main" id="{A8A61CAA-A8DA-9A92-84A8-B347666F6FB4}"/>
              </a:ext>
            </a:extLst>
          </p:cNvPr>
          <p:cNvPicPr>
            <a:picLocks noChangeAspect="1"/>
          </p:cNvPicPr>
          <p:nvPr/>
        </p:nvPicPr>
        <p:blipFill>
          <a:blip r:embed="rId4"/>
          <a:stretch>
            <a:fillRect/>
          </a:stretch>
        </p:blipFill>
        <p:spPr>
          <a:xfrm>
            <a:off x="2563415" y="1943474"/>
            <a:ext cx="530833" cy="632576"/>
          </a:xfrm>
          <a:prstGeom prst="rect">
            <a:avLst/>
          </a:prstGeom>
        </p:spPr>
      </p:pic>
      <p:sp>
        <p:nvSpPr>
          <p:cNvPr id="14" name="CuadroTexto 13">
            <a:extLst>
              <a:ext uri="{FF2B5EF4-FFF2-40B4-BE49-F238E27FC236}">
                <a16:creationId xmlns:a16="http://schemas.microsoft.com/office/drawing/2014/main" id="{93E912A8-8F18-4CE5-BCED-248845D68810}"/>
              </a:ext>
            </a:extLst>
          </p:cNvPr>
          <p:cNvSpPr txBox="1"/>
          <p:nvPr/>
        </p:nvSpPr>
        <p:spPr>
          <a:xfrm>
            <a:off x="3887636" y="1400084"/>
            <a:ext cx="7090913" cy="923330"/>
          </a:xfrm>
          <a:prstGeom prst="rect">
            <a:avLst/>
          </a:prstGeom>
          <a:noFill/>
        </p:spPr>
        <p:txBody>
          <a:bodyPr wrap="square" rtlCol="0">
            <a:spAutoFit/>
          </a:bodyPr>
          <a:lstStyle/>
          <a:p>
            <a:r>
              <a:rPr lang="es-CO" b="1" dirty="0"/>
              <a:t>Marcado e identificación: </a:t>
            </a:r>
            <a:r>
              <a:rPr lang="es-CO" dirty="0"/>
              <a:t>Determinación de la concentración de PCB en los equipos y otros elementos y marcado del elemento con código trazable. </a:t>
            </a:r>
          </a:p>
        </p:txBody>
      </p:sp>
      <p:pic>
        <p:nvPicPr>
          <p:cNvPr id="17" name="Imagen 16">
            <a:extLst>
              <a:ext uri="{FF2B5EF4-FFF2-40B4-BE49-F238E27FC236}">
                <a16:creationId xmlns:a16="http://schemas.microsoft.com/office/drawing/2014/main" id="{5DEE98C7-B7C8-AA59-D98A-40BF55E1B12B}"/>
              </a:ext>
            </a:extLst>
          </p:cNvPr>
          <p:cNvPicPr>
            <a:picLocks noChangeAspect="1"/>
          </p:cNvPicPr>
          <p:nvPr/>
        </p:nvPicPr>
        <p:blipFill>
          <a:blip r:embed="rId2"/>
          <a:stretch>
            <a:fillRect/>
          </a:stretch>
        </p:blipFill>
        <p:spPr>
          <a:xfrm>
            <a:off x="9520767" y="2773458"/>
            <a:ext cx="1391387" cy="1385590"/>
          </a:xfrm>
          <a:prstGeom prst="rect">
            <a:avLst/>
          </a:prstGeom>
        </p:spPr>
      </p:pic>
      <p:pic>
        <p:nvPicPr>
          <p:cNvPr id="19" name="Imagen 18">
            <a:extLst>
              <a:ext uri="{FF2B5EF4-FFF2-40B4-BE49-F238E27FC236}">
                <a16:creationId xmlns:a16="http://schemas.microsoft.com/office/drawing/2014/main" id="{0247AC46-CB77-FFD1-8936-1FBEB66D6E87}"/>
              </a:ext>
            </a:extLst>
          </p:cNvPr>
          <p:cNvPicPr>
            <a:picLocks noChangeAspect="1"/>
          </p:cNvPicPr>
          <p:nvPr/>
        </p:nvPicPr>
        <p:blipFill>
          <a:blip r:embed="rId5"/>
          <a:stretch>
            <a:fillRect/>
          </a:stretch>
        </p:blipFill>
        <p:spPr>
          <a:xfrm>
            <a:off x="7702160" y="2605569"/>
            <a:ext cx="1243041" cy="1721368"/>
          </a:xfrm>
          <a:prstGeom prst="rect">
            <a:avLst/>
          </a:prstGeom>
        </p:spPr>
      </p:pic>
      <p:sp>
        <p:nvSpPr>
          <p:cNvPr id="26" name="CuadroTexto 25">
            <a:extLst>
              <a:ext uri="{FF2B5EF4-FFF2-40B4-BE49-F238E27FC236}">
                <a16:creationId xmlns:a16="http://schemas.microsoft.com/office/drawing/2014/main" id="{8F837482-1334-AE7D-9E47-84B7D1F4C9B7}"/>
              </a:ext>
            </a:extLst>
          </p:cNvPr>
          <p:cNvSpPr txBox="1"/>
          <p:nvPr/>
        </p:nvSpPr>
        <p:spPr>
          <a:xfrm>
            <a:off x="324197" y="3212238"/>
            <a:ext cx="7090913" cy="646331"/>
          </a:xfrm>
          <a:prstGeom prst="rect">
            <a:avLst/>
          </a:prstGeom>
          <a:noFill/>
        </p:spPr>
        <p:txBody>
          <a:bodyPr wrap="square" rtlCol="0">
            <a:spAutoFit/>
          </a:bodyPr>
          <a:lstStyle/>
          <a:p>
            <a:r>
              <a:rPr lang="es-CO" b="1" dirty="0"/>
              <a:t>Retiro de Uso: </a:t>
            </a:r>
            <a:r>
              <a:rPr lang="es-CO" dirty="0"/>
              <a:t>Descarte (sin intención de uso posterior) de equipos contaminados con PCB, retiro de estos equipos de la red eléctrica. </a:t>
            </a:r>
          </a:p>
        </p:txBody>
      </p:sp>
      <p:pic>
        <p:nvPicPr>
          <p:cNvPr id="28" name="Imagen 27">
            <a:extLst>
              <a:ext uri="{FF2B5EF4-FFF2-40B4-BE49-F238E27FC236}">
                <a16:creationId xmlns:a16="http://schemas.microsoft.com/office/drawing/2014/main" id="{4D6CCAEE-2671-2472-A541-15EE15213931}"/>
              </a:ext>
            </a:extLst>
          </p:cNvPr>
          <p:cNvPicPr>
            <a:picLocks noChangeAspect="1"/>
          </p:cNvPicPr>
          <p:nvPr/>
        </p:nvPicPr>
        <p:blipFill>
          <a:blip r:embed="rId6"/>
          <a:stretch>
            <a:fillRect/>
          </a:stretch>
        </p:blipFill>
        <p:spPr>
          <a:xfrm>
            <a:off x="2065433" y="4458649"/>
            <a:ext cx="1546127" cy="1514027"/>
          </a:xfrm>
          <a:prstGeom prst="rect">
            <a:avLst/>
          </a:prstGeom>
        </p:spPr>
      </p:pic>
      <p:pic>
        <p:nvPicPr>
          <p:cNvPr id="29" name="Imagen 28">
            <a:extLst>
              <a:ext uri="{FF2B5EF4-FFF2-40B4-BE49-F238E27FC236}">
                <a16:creationId xmlns:a16="http://schemas.microsoft.com/office/drawing/2014/main" id="{09FA02FB-CE71-BEBB-FF30-7ADFC438E54A}"/>
              </a:ext>
            </a:extLst>
          </p:cNvPr>
          <p:cNvPicPr>
            <a:picLocks noChangeAspect="1"/>
          </p:cNvPicPr>
          <p:nvPr/>
        </p:nvPicPr>
        <p:blipFill>
          <a:blip r:embed="rId2"/>
          <a:stretch>
            <a:fillRect/>
          </a:stretch>
        </p:blipFill>
        <p:spPr>
          <a:xfrm>
            <a:off x="324197" y="4701475"/>
            <a:ext cx="1391387" cy="1385590"/>
          </a:xfrm>
          <a:prstGeom prst="rect">
            <a:avLst/>
          </a:prstGeom>
        </p:spPr>
      </p:pic>
      <p:sp>
        <p:nvSpPr>
          <p:cNvPr id="30" name="CuadroTexto 29">
            <a:extLst>
              <a:ext uri="{FF2B5EF4-FFF2-40B4-BE49-F238E27FC236}">
                <a16:creationId xmlns:a16="http://schemas.microsoft.com/office/drawing/2014/main" id="{898A946A-14EC-F00E-6230-BCDA7D4F5A22}"/>
              </a:ext>
            </a:extLst>
          </p:cNvPr>
          <p:cNvSpPr txBox="1"/>
          <p:nvPr/>
        </p:nvSpPr>
        <p:spPr>
          <a:xfrm>
            <a:off x="3887637" y="5001408"/>
            <a:ext cx="7090913" cy="646331"/>
          </a:xfrm>
          <a:prstGeom prst="rect">
            <a:avLst/>
          </a:prstGeom>
          <a:noFill/>
        </p:spPr>
        <p:txBody>
          <a:bodyPr wrap="square" rtlCol="0">
            <a:spAutoFit/>
          </a:bodyPr>
          <a:lstStyle/>
          <a:p>
            <a:r>
              <a:rPr lang="es-CO" b="1" dirty="0"/>
              <a:t>Eliminación: </a:t>
            </a:r>
            <a:r>
              <a:rPr lang="es-CO" dirty="0"/>
              <a:t>Destrucción de la molécula de PCB mediante tratamientos térmicos, físicos y/o químicos. </a:t>
            </a:r>
          </a:p>
        </p:txBody>
      </p:sp>
    </p:spTree>
    <p:extLst>
      <p:ext uri="{BB962C8B-B14F-4D97-AF65-F5344CB8AC3E}">
        <p14:creationId xmlns:p14="http://schemas.microsoft.com/office/powerpoint/2010/main" val="161789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5A3133-48F9-FA54-254E-4B0E9A65ECD4}"/>
              </a:ext>
            </a:extLst>
          </p:cNvPr>
          <p:cNvSpPr txBox="1"/>
          <p:nvPr/>
        </p:nvSpPr>
        <p:spPr>
          <a:xfrm>
            <a:off x="2919411" y="49552"/>
            <a:ext cx="6353175" cy="3693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Inventario Nacional de PCB</a:t>
            </a:r>
            <a:endParaRPr lang="es-ES" sz="2000" dirty="0"/>
          </a:p>
        </p:txBody>
      </p:sp>
      <p:pic>
        <p:nvPicPr>
          <p:cNvPr id="6" name="Imagen 5">
            <a:extLst>
              <a:ext uri="{FF2B5EF4-FFF2-40B4-BE49-F238E27FC236}">
                <a16:creationId xmlns:a16="http://schemas.microsoft.com/office/drawing/2014/main" id="{585301C4-D18F-5C77-5566-D81A2978EE4F}"/>
              </a:ext>
            </a:extLst>
          </p:cNvPr>
          <p:cNvPicPr>
            <a:picLocks noChangeAspect="1"/>
          </p:cNvPicPr>
          <p:nvPr/>
        </p:nvPicPr>
        <p:blipFill>
          <a:blip r:embed="rId2"/>
          <a:stretch>
            <a:fillRect/>
          </a:stretch>
        </p:blipFill>
        <p:spPr>
          <a:xfrm>
            <a:off x="1116742" y="4091563"/>
            <a:ext cx="3671533" cy="2424520"/>
          </a:xfrm>
          <a:prstGeom prst="rect">
            <a:avLst/>
          </a:prstGeom>
        </p:spPr>
      </p:pic>
      <p:pic>
        <p:nvPicPr>
          <p:cNvPr id="8" name="Imagen 7">
            <a:extLst>
              <a:ext uri="{FF2B5EF4-FFF2-40B4-BE49-F238E27FC236}">
                <a16:creationId xmlns:a16="http://schemas.microsoft.com/office/drawing/2014/main" id="{E028021F-6136-F442-757B-A74DB2F61228}"/>
              </a:ext>
            </a:extLst>
          </p:cNvPr>
          <p:cNvPicPr>
            <a:picLocks noChangeAspect="1"/>
          </p:cNvPicPr>
          <p:nvPr/>
        </p:nvPicPr>
        <p:blipFill>
          <a:blip r:embed="rId3"/>
          <a:stretch>
            <a:fillRect/>
          </a:stretch>
        </p:blipFill>
        <p:spPr>
          <a:xfrm>
            <a:off x="771864" y="1697917"/>
            <a:ext cx="1276528" cy="1267002"/>
          </a:xfrm>
          <a:prstGeom prst="rect">
            <a:avLst/>
          </a:prstGeom>
        </p:spPr>
      </p:pic>
      <p:pic>
        <p:nvPicPr>
          <p:cNvPr id="10" name="Imagen 9">
            <a:extLst>
              <a:ext uri="{FF2B5EF4-FFF2-40B4-BE49-F238E27FC236}">
                <a16:creationId xmlns:a16="http://schemas.microsoft.com/office/drawing/2014/main" id="{D8917AB8-F5CE-63E6-F6A7-2C212B18EC1E}"/>
              </a:ext>
            </a:extLst>
          </p:cNvPr>
          <p:cNvPicPr>
            <a:picLocks noChangeAspect="1"/>
          </p:cNvPicPr>
          <p:nvPr/>
        </p:nvPicPr>
        <p:blipFill>
          <a:blip r:embed="rId4"/>
          <a:stretch>
            <a:fillRect/>
          </a:stretch>
        </p:blipFill>
        <p:spPr>
          <a:xfrm>
            <a:off x="937248" y="669750"/>
            <a:ext cx="1219725" cy="1267002"/>
          </a:xfrm>
          <a:prstGeom prst="rect">
            <a:avLst/>
          </a:prstGeom>
        </p:spPr>
      </p:pic>
      <p:pic>
        <p:nvPicPr>
          <p:cNvPr id="11" name="Imagen 10">
            <a:extLst>
              <a:ext uri="{FF2B5EF4-FFF2-40B4-BE49-F238E27FC236}">
                <a16:creationId xmlns:a16="http://schemas.microsoft.com/office/drawing/2014/main" id="{2F4432D6-A0C6-CE24-6F69-C7F499F4DCB3}"/>
              </a:ext>
            </a:extLst>
          </p:cNvPr>
          <p:cNvPicPr>
            <a:picLocks noChangeAspect="1"/>
          </p:cNvPicPr>
          <p:nvPr/>
        </p:nvPicPr>
        <p:blipFill>
          <a:blip r:embed="rId5"/>
          <a:stretch>
            <a:fillRect/>
          </a:stretch>
        </p:blipFill>
        <p:spPr>
          <a:xfrm>
            <a:off x="2361615" y="669750"/>
            <a:ext cx="1115592" cy="1092431"/>
          </a:xfrm>
          <a:prstGeom prst="rect">
            <a:avLst/>
          </a:prstGeom>
        </p:spPr>
      </p:pic>
      <p:pic>
        <p:nvPicPr>
          <p:cNvPr id="13" name="Imagen 12">
            <a:extLst>
              <a:ext uri="{FF2B5EF4-FFF2-40B4-BE49-F238E27FC236}">
                <a16:creationId xmlns:a16="http://schemas.microsoft.com/office/drawing/2014/main" id="{A54DAFA7-50B6-CD4F-917E-D222D1B26F8B}"/>
              </a:ext>
            </a:extLst>
          </p:cNvPr>
          <p:cNvPicPr>
            <a:picLocks noChangeAspect="1"/>
          </p:cNvPicPr>
          <p:nvPr/>
        </p:nvPicPr>
        <p:blipFill>
          <a:blip r:embed="rId6"/>
          <a:stretch>
            <a:fillRect/>
          </a:stretch>
        </p:blipFill>
        <p:spPr>
          <a:xfrm>
            <a:off x="2265554" y="1936752"/>
            <a:ext cx="1307714" cy="963902"/>
          </a:xfrm>
          <a:prstGeom prst="rect">
            <a:avLst/>
          </a:prstGeom>
        </p:spPr>
      </p:pic>
      <p:sp>
        <p:nvSpPr>
          <p:cNvPr id="14" name="CuadroTexto 13">
            <a:extLst>
              <a:ext uri="{FF2B5EF4-FFF2-40B4-BE49-F238E27FC236}">
                <a16:creationId xmlns:a16="http://schemas.microsoft.com/office/drawing/2014/main" id="{6BBB5BFE-4A4A-3B9B-191D-527E4031C586}"/>
              </a:ext>
            </a:extLst>
          </p:cNvPr>
          <p:cNvSpPr txBox="1"/>
          <p:nvPr/>
        </p:nvSpPr>
        <p:spPr>
          <a:xfrm>
            <a:off x="861110" y="3063580"/>
            <a:ext cx="2794959" cy="646331"/>
          </a:xfrm>
          <a:prstGeom prst="rect">
            <a:avLst/>
          </a:prstGeom>
          <a:noFill/>
        </p:spPr>
        <p:txBody>
          <a:bodyPr wrap="square" rtlCol="0">
            <a:spAutoFit/>
          </a:bodyPr>
          <a:lstStyle/>
          <a:p>
            <a:pPr algn="ctr"/>
            <a:r>
              <a:rPr lang="es-CO" b="1" dirty="0"/>
              <a:t>Propietarios de equipos y otros elementos</a:t>
            </a:r>
          </a:p>
        </p:txBody>
      </p:sp>
      <p:pic>
        <p:nvPicPr>
          <p:cNvPr id="16" name="Imagen 15">
            <a:extLst>
              <a:ext uri="{FF2B5EF4-FFF2-40B4-BE49-F238E27FC236}">
                <a16:creationId xmlns:a16="http://schemas.microsoft.com/office/drawing/2014/main" id="{33785CB5-A8C9-E659-441E-5B0793F17433}"/>
              </a:ext>
            </a:extLst>
          </p:cNvPr>
          <p:cNvPicPr>
            <a:picLocks noChangeAspect="1"/>
          </p:cNvPicPr>
          <p:nvPr/>
        </p:nvPicPr>
        <p:blipFill>
          <a:blip r:embed="rId7"/>
          <a:stretch>
            <a:fillRect/>
          </a:stretch>
        </p:blipFill>
        <p:spPr>
          <a:xfrm>
            <a:off x="4708219" y="928180"/>
            <a:ext cx="916204" cy="972114"/>
          </a:xfrm>
          <a:prstGeom prst="rect">
            <a:avLst/>
          </a:prstGeom>
        </p:spPr>
      </p:pic>
      <p:pic>
        <p:nvPicPr>
          <p:cNvPr id="17" name="Imagen 16">
            <a:extLst>
              <a:ext uri="{FF2B5EF4-FFF2-40B4-BE49-F238E27FC236}">
                <a16:creationId xmlns:a16="http://schemas.microsoft.com/office/drawing/2014/main" id="{7C050FD8-291C-9D6E-07E9-13258A0EA8B0}"/>
              </a:ext>
            </a:extLst>
          </p:cNvPr>
          <p:cNvPicPr>
            <a:picLocks noChangeAspect="1"/>
          </p:cNvPicPr>
          <p:nvPr/>
        </p:nvPicPr>
        <p:blipFill>
          <a:blip r:embed="rId7"/>
          <a:stretch>
            <a:fillRect/>
          </a:stretch>
        </p:blipFill>
        <p:spPr>
          <a:xfrm>
            <a:off x="6189243" y="955803"/>
            <a:ext cx="864134" cy="916868"/>
          </a:xfrm>
          <a:prstGeom prst="rect">
            <a:avLst/>
          </a:prstGeom>
        </p:spPr>
      </p:pic>
      <p:pic>
        <p:nvPicPr>
          <p:cNvPr id="18" name="Imagen 17">
            <a:extLst>
              <a:ext uri="{FF2B5EF4-FFF2-40B4-BE49-F238E27FC236}">
                <a16:creationId xmlns:a16="http://schemas.microsoft.com/office/drawing/2014/main" id="{D8CDDB19-A4C0-53A9-46C1-507F60E71D6E}"/>
              </a:ext>
            </a:extLst>
          </p:cNvPr>
          <p:cNvPicPr>
            <a:picLocks noChangeAspect="1"/>
          </p:cNvPicPr>
          <p:nvPr/>
        </p:nvPicPr>
        <p:blipFill>
          <a:blip r:embed="rId7"/>
          <a:stretch>
            <a:fillRect/>
          </a:stretch>
        </p:blipFill>
        <p:spPr>
          <a:xfrm>
            <a:off x="5465851" y="1936752"/>
            <a:ext cx="952202" cy="1010310"/>
          </a:xfrm>
          <a:prstGeom prst="rect">
            <a:avLst/>
          </a:prstGeom>
        </p:spPr>
      </p:pic>
      <p:sp>
        <p:nvSpPr>
          <p:cNvPr id="19" name="CuadroTexto 18">
            <a:extLst>
              <a:ext uri="{FF2B5EF4-FFF2-40B4-BE49-F238E27FC236}">
                <a16:creationId xmlns:a16="http://schemas.microsoft.com/office/drawing/2014/main" id="{7AC7CED3-0C98-12FC-0E9D-09EC1AC75730}"/>
              </a:ext>
            </a:extLst>
          </p:cNvPr>
          <p:cNvSpPr txBox="1"/>
          <p:nvPr/>
        </p:nvSpPr>
        <p:spPr>
          <a:xfrm>
            <a:off x="4544472" y="3063580"/>
            <a:ext cx="2794959" cy="646331"/>
          </a:xfrm>
          <a:prstGeom prst="rect">
            <a:avLst/>
          </a:prstGeom>
          <a:noFill/>
        </p:spPr>
        <p:txBody>
          <a:bodyPr wrap="square" rtlCol="0">
            <a:spAutoFit/>
          </a:bodyPr>
          <a:lstStyle/>
          <a:p>
            <a:pPr algn="ctr"/>
            <a:r>
              <a:rPr lang="es-CO" b="1" dirty="0"/>
              <a:t>Autoridades Ambientales del país</a:t>
            </a:r>
          </a:p>
        </p:txBody>
      </p:sp>
      <p:pic>
        <p:nvPicPr>
          <p:cNvPr id="23" name="Imagen 22">
            <a:extLst>
              <a:ext uri="{FF2B5EF4-FFF2-40B4-BE49-F238E27FC236}">
                <a16:creationId xmlns:a16="http://schemas.microsoft.com/office/drawing/2014/main" id="{C83F7291-D4B6-6EC0-0B96-2444BB11379E}"/>
              </a:ext>
            </a:extLst>
          </p:cNvPr>
          <p:cNvPicPr>
            <a:picLocks noChangeAspect="1"/>
          </p:cNvPicPr>
          <p:nvPr/>
        </p:nvPicPr>
        <p:blipFill>
          <a:blip r:embed="rId8"/>
          <a:stretch>
            <a:fillRect/>
          </a:stretch>
        </p:blipFill>
        <p:spPr>
          <a:xfrm>
            <a:off x="8535933" y="798786"/>
            <a:ext cx="2424267" cy="2203210"/>
          </a:xfrm>
          <a:prstGeom prst="rect">
            <a:avLst/>
          </a:prstGeom>
        </p:spPr>
      </p:pic>
      <p:sp>
        <p:nvSpPr>
          <p:cNvPr id="24" name="CuadroTexto 23">
            <a:extLst>
              <a:ext uri="{FF2B5EF4-FFF2-40B4-BE49-F238E27FC236}">
                <a16:creationId xmlns:a16="http://schemas.microsoft.com/office/drawing/2014/main" id="{1E8901AE-54DB-4577-EE91-EF679F205D70}"/>
              </a:ext>
            </a:extLst>
          </p:cNvPr>
          <p:cNvSpPr txBox="1"/>
          <p:nvPr/>
        </p:nvSpPr>
        <p:spPr>
          <a:xfrm>
            <a:off x="7863302" y="3001996"/>
            <a:ext cx="3769527" cy="646331"/>
          </a:xfrm>
          <a:prstGeom prst="rect">
            <a:avLst/>
          </a:prstGeom>
          <a:noFill/>
        </p:spPr>
        <p:txBody>
          <a:bodyPr wrap="square" rtlCol="0">
            <a:spAutoFit/>
          </a:bodyPr>
          <a:lstStyle/>
          <a:p>
            <a:pPr algn="ctr"/>
            <a:r>
              <a:rPr lang="es-CO" b="1" dirty="0"/>
              <a:t>Instituto de Hidrología, Meteorología y Estudios Ambientales – IDEAM. </a:t>
            </a:r>
          </a:p>
        </p:txBody>
      </p:sp>
      <p:sp>
        <p:nvSpPr>
          <p:cNvPr id="25" name="Flecha: a la derecha 24">
            <a:extLst>
              <a:ext uri="{FF2B5EF4-FFF2-40B4-BE49-F238E27FC236}">
                <a16:creationId xmlns:a16="http://schemas.microsoft.com/office/drawing/2014/main" id="{756FCF3F-E93A-6C1D-D1B0-3C2548557FD7}"/>
              </a:ext>
            </a:extLst>
          </p:cNvPr>
          <p:cNvSpPr/>
          <p:nvPr/>
        </p:nvSpPr>
        <p:spPr>
          <a:xfrm>
            <a:off x="3912928" y="2146752"/>
            <a:ext cx="506687"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a la derecha 25">
            <a:extLst>
              <a:ext uri="{FF2B5EF4-FFF2-40B4-BE49-F238E27FC236}">
                <a16:creationId xmlns:a16="http://schemas.microsoft.com/office/drawing/2014/main" id="{CE711BC4-3DAE-80D5-2899-7E6D8FBDC94D}"/>
              </a:ext>
            </a:extLst>
          </p:cNvPr>
          <p:cNvSpPr/>
          <p:nvPr/>
        </p:nvSpPr>
        <p:spPr>
          <a:xfrm>
            <a:off x="7302355" y="2234037"/>
            <a:ext cx="506687"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a la derecha 26">
            <a:extLst>
              <a:ext uri="{FF2B5EF4-FFF2-40B4-BE49-F238E27FC236}">
                <a16:creationId xmlns:a16="http://schemas.microsoft.com/office/drawing/2014/main" id="{F2A0CE37-983A-29A3-4581-D168DB289861}"/>
              </a:ext>
            </a:extLst>
          </p:cNvPr>
          <p:cNvSpPr/>
          <p:nvPr/>
        </p:nvSpPr>
        <p:spPr>
          <a:xfrm>
            <a:off x="5010301" y="4577282"/>
            <a:ext cx="1524610" cy="10608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9" name="Imagen 28">
            <a:extLst>
              <a:ext uri="{FF2B5EF4-FFF2-40B4-BE49-F238E27FC236}">
                <a16:creationId xmlns:a16="http://schemas.microsoft.com/office/drawing/2014/main" id="{3C2245D4-B239-800E-8CFB-762F27ED926F}"/>
              </a:ext>
            </a:extLst>
          </p:cNvPr>
          <p:cNvPicPr>
            <a:picLocks noChangeAspect="1"/>
          </p:cNvPicPr>
          <p:nvPr/>
        </p:nvPicPr>
        <p:blipFill>
          <a:blip r:embed="rId9"/>
          <a:stretch>
            <a:fillRect/>
          </a:stretch>
        </p:blipFill>
        <p:spPr>
          <a:xfrm>
            <a:off x="7016899" y="3829313"/>
            <a:ext cx="1486460" cy="1495938"/>
          </a:xfrm>
          <a:prstGeom prst="rect">
            <a:avLst/>
          </a:prstGeom>
        </p:spPr>
      </p:pic>
      <p:pic>
        <p:nvPicPr>
          <p:cNvPr id="31" name="Imagen 30">
            <a:extLst>
              <a:ext uri="{FF2B5EF4-FFF2-40B4-BE49-F238E27FC236}">
                <a16:creationId xmlns:a16="http://schemas.microsoft.com/office/drawing/2014/main" id="{7B0B18B7-968F-4586-2500-0171FCD28226}"/>
              </a:ext>
            </a:extLst>
          </p:cNvPr>
          <p:cNvPicPr>
            <a:picLocks noChangeAspect="1"/>
          </p:cNvPicPr>
          <p:nvPr/>
        </p:nvPicPr>
        <p:blipFill>
          <a:blip r:embed="rId10"/>
          <a:stretch>
            <a:fillRect/>
          </a:stretch>
        </p:blipFill>
        <p:spPr>
          <a:xfrm>
            <a:off x="8503359" y="3830538"/>
            <a:ext cx="1486460" cy="1473285"/>
          </a:xfrm>
          <a:prstGeom prst="rect">
            <a:avLst/>
          </a:prstGeom>
        </p:spPr>
      </p:pic>
      <p:pic>
        <p:nvPicPr>
          <p:cNvPr id="33" name="Imagen 32">
            <a:extLst>
              <a:ext uri="{FF2B5EF4-FFF2-40B4-BE49-F238E27FC236}">
                <a16:creationId xmlns:a16="http://schemas.microsoft.com/office/drawing/2014/main" id="{07D8C27E-0139-8A9E-9A00-45C811E6C500}"/>
              </a:ext>
            </a:extLst>
          </p:cNvPr>
          <p:cNvPicPr>
            <a:picLocks noChangeAspect="1"/>
          </p:cNvPicPr>
          <p:nvPr/>
        </p:nvPicPr>
        <p:blipFill>
          <a:blip r:embed="rId11"/>
          <a:stretch>
            <a:fillRect/>
          </a:stretch>
        </p:blipFill>
        <p:spPr>
          <a:xfrm>
            <a:off x="9989819" y="3829312"/>
            <a:ext cx="1968448" cy="1473286"/>
          </a:xfrm>
          <a:prstGeom prst="rect">
            <a:avLst/>
          </a:prstGeom>
        </p:spPr>
      </p:pic>
      <p:pic>
        <p:nvPicPr>
          <p:cNvPr id="35" name="Imagen 34">
            <a:extLst>
              <a:ext uri="{FF2B5EF4-FFF2-40B4-BE49-F238E27FC236}">
                <a16:creationId xmlns:a16="http://schemas.microsoft.com/office/drawing/2014/main" id="{2BA9FD53-49E0-1A98-6AF2-03C1EA6B8509}"/>
              </a:ext>
            </a:extLst>
          </p:cNvPr>
          <p:cNvPicPr>
            <a:picLocks noChangeAspect="1"/>
          </p:cNvPicPr>
          <p:nvPr/>
        </p:nvPicPr>
        <p:blipFill>
          <a:blip r:embed="rId12"/>
          <a:stretch>
            <a:fillRect/>
          </a:stretch>
        </p:blipFill>
        <p:spPr>
          <a:xfrm>
            <a:off x="7016899" y="5303823"/>
            <a:ext cx="1519034" cy="1301464"/>
          </a:xfrm>
          <a:prstGeom prst="rect">
            <a:avLst/>
          </a:prstGeom>
        </p:spPr>
      </p:pic>
      <p:pic>
        <p:nvPicPr>
          <p:cNvPr id="37" name="Imagen 36">
            <a:extLst>
              <a:ext uri="{FF2B5EF4-FFF2-40B4-BE49-F238E27FC236}">
                <a16:creationId xmlns:a16="http://schemas.microsoft.com/office/drawing/2014/main" id="{630FEA95-7C4A-644B-7AB3-E396E53A4CEF}"/>
              </a:ext>
            </a:extLst>
          </p:cNvPr>
          <p:cNvPicPr>
            <a:picLocks noChangeAspect="1"/>
          </p:cNvPicPr>
          <p:nvPr/>
        </p:nvPicPr>
        <p:blipFill>
          <a:blip r:embed="rId13"/>
          <a:stretch>
            <a:fillRect/>
          </a:stretch>
        </p:blipFill>
        <p:spPr>
          <a:xfrm>
            <a:off x="8535120" y="5303822"/>
            <a:ext cx="1290367" cy="1301465"/>
          </a:xfrm>
          <a:prstGeom prst="rect">
            <a:avLst/>
          </a:prstGeom>
        </p:spPr>
      </p:pic>
      <p:pic>
        <p:nvPicPr>
          <p:cNvPr id="39" name="Imagen 38">
            <a:extLst>
              <a:ext uri="{FF2B5EF4-FFF2-40B4-BE49-F238E27FC236}">
                <a16:creationId xmlns:a16="http://schemas.microsoft.com/office/drawing/2014/main" id="{63AFBE50-8A07-1D2B-3A85-682CC7C246B1}"/>
              </a:ext>
            </a:extLst>
          </p:cNvPr>
          <p:cNvPicPr>
            <a:picLocks noChangeAspect="1"/>
          </p:cNvPicPr>
          <p:nvPr/>
        </p:nvPicPr>
        <p:blipFill>
          <a:blip r:embed="rId14"/>
          <a:stretch>
            <a:fillRect/>
          </a:stretch>
        </p:blipFill>
        <p:spPr>
          <a:xfrm>
            <a:off x="9825488" y="5299318"/>
            <a:ext cx="2132780" cy="1301464"/>
          </a:xfrm>
          <a:prstGeom prst="rect">
            <a:avLst/>
          </a:prstGeom>
        </p:spPr>
      </p:pic>
    </p:spTree>
    <p:extLst>
      <p:ext uri="{BB962C8B-B14F-4D97-AF65-F5344CB8AC3E}">
        <p14:creationId xmlns:p14="http://schemas.microsoft.com/office/powerpoint/2010/main" val="54811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5A3133-48F9-FA54-254E-4B0E9A65ECD4}"/>
              </a:ext>
            </a:extLst>
          </p:cNvPr>
          <p:cNvSpPr txBox="1"/>
          <p:nvPr/>
        </p:nvSpPr>
        <p:spPr>
          <a:xfrm>
            <a:off x="2919410" y="234218"/>
            <a:ext cx="6353175" cy="646331"/>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Inventario Nacional de PCB</a:t>
            </a:r>
          </a:p>
          <a:p>
            <a:r>
              <a:rPr lang="es-ES_tradnl" sz="2000" dirty="0"/>
              <a:t>Cálculo Indicadores</a:t>
            </a:r>
            <a:endParaRPr lang="es-E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78" y="2182984"/>
            <a:ext cx="4032649" cy="369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5919" y="1097280"/>
            <a:ext cx="2518117" cy="707886"/>
          </a:xfrm>
          <a:prstGeom prst="rect">
            <a:avLst/>
          </a:prstGeom>
          <a:noFill/>
        </p:spPr>
        <p:txBody>
          <a:bodyPr wrap="square" rtlCol="0">
            <a:spAutoFit/>
          </a:bodyPr>
          <a:lstStyle/>
          <a:p>
            <a:pPr algn="ctr"/>
            <a:r>
              <a:rPr lang="es-CO" sz="2000" b="1" dirty="0">
                <a:solidFill>
                  <a:srgbClr val="4E4D4D"/>
                </a:solidFill>
                <a:latin typeface="Verdana" panose="020B0604030504040204" pitchFamily="34" charset="0"/>
                <a:ea typeface="Verdana" panose="020B0604030504040204" pitchFamily="34" charset="0"/>
                <a:cs typeface="+mj-cs"/>
              </a:rPr>
              <a:t>Marcado e identificación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788" y="2239257"/>
            <a:ext cx="3739590" cy="220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7 CuadroTexto"/>
          <p:cNvSpPr txBox="1"/>
          <p:nvPr/>
        </p:nvSpPr>
        <p:spPr>
          <a:xfrm>
            <a:off x="5106278" y="1226046"/>
            <a:ext cx="2518117" cy="400110"/>
          </a:xfrm>
          <a:prstGeom prst="rect">
            <a:avLst/>
          </a:prstGeom>
          <a:noFill/>
        </p:spPr>
        <p:txBody>
          <a:bodyPr wrap="square" rtlCol="0">
            <a:spAutoFit/>
          </a:bodyPr>
          <a:lstStyle/>
          <a:p>
            <a:pPr algn="ctr"/>
            <a:r>
              <a:rPr lang="es-CO" sz="2000" b="1" dirty="0">
                <a:solidFill>
                  <a:srgbClr val="4E4D4D"/>
                </a:solidFill>
                <a:latin typeface="Verdana" panose="020B0604030504040204" pitchFamily="34" charset="0"/>
                <a:ea typeface="Verdana" panose="020B0604030504040204" pitchFamily="34" charset="0"/>
                <a:cs typeface="+mj-cs"/>
              </a:rPr>
              <a:t>Retiro de Uso</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981" y="2295752"/>
            <a:ext cx="3744295" cy="365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29 CuadroTexto"/>
          <p:cNvSpPr txBox="1"/>
          <p:nvPr/>
        </p:nvSpPr>
        <p:spPr>
          <a:xfrm>
            <a:off x="8901069" y="1251168"/>
            <a:ext cx="2518117" cy="400110"/>
          </a:xfrm>
          <a:prstGeom prst="rect">
            <a:avLst/>
          </a:prstGeom>
          <a:noFill/>
        </p:spPr>
        <p:txBody>
          <a:bodyPr wrap="square" rtlCol="0">
            <a:spAutoFit/>
          </a:bodyPr>
          <a:lstStyle/>
          <a:p>
            <a:pPr algn="ctr"/>
            <a:r>
              <a:rPr lang="es-CO" sz="2000" b="1" dirty="0">
                <a:solidFill>
                  <a:srgbClr val="4E4D4D"/>
                </a:solidFill>
                <a:latin typeface="Verdana" panose="020B0604030504040204" pitchFamily="34" charset="0"/>
                <a:ea typeface="Verdana" panose="020B0604030504040204" pitchFamily="34" charset="0"/>
                <a:cs typeface="+mj-cs"/>
              </a:rPr>
              <a:t>Eliminación</a:t>
            </a:r>
          </a:p>
        </p:txBody>
      </p:sp>
    </p:spTree>
    <p:extLst>
      <p:ext uri="{BB962C8B-B14F-4D97-AF65-F5344CB8AC3E}">
        <p14:creationId xmlns:p14="http://schemas.microsoft.com/office/powerpoint/2010/main" val="29580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5A3133-48F9-FA54-254E-4B0E9A65ECD4}"/>
              </a:ext>
            </a:extLst>
          </p:cNvPr>
          <p:cNvSpPr txBox="1"/>
          <p:nvPr/>
        </p:nvSpPr>
        <p:spPr>
          <a:xfrm>
            <a:off x="2806870" y="679061"/>
            <a:ext cx="6353175" cy="646331"/>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Inventario Nacional de PCB</a:t>
            </a:r>
          </a:p>
          <a:p>
            <a:r>
              <a:rPr lang="es-ES_tradnl" sz="2000" dirty="0"/>
              <a:t>Clasificación por grupos</a:t>
            </a:r>
            <a:endParaRPr lang="es-ES" sz="2000" dirty="0"/>
          </a:p>
        </p:txBody>
      </p:sp>
      <p:graphicFrame>
        <p:nvGraphicFramePr>
          <p:cNvPr id="4" name="3 Tabla"/>
          <p:cNvGraphicFramePr>
            <a:graphicFrameLocks noGrp="1"/>
          </p:cNvGraphicFramePr>
          <p:nvPr>
            <p:extLst>
              <p:ext uri="{D42A27DB-BD31-4B8C-83A1-F6EECF244321}">
                <p14:modId xmlns:p14="http://schemas.microsoft.com/office/powerpoint/2010/main" val="593919808"/>
              </p:ext>
            </p:extLst>
          </p:nvPr>
        </p:nvGraphicFramePr>
        <p:xfrm>
          <a:off x="182880" y="1746607"/>
          <a:ext cx="11690252" cy="3901440"/>
        </p:xfrm>
        <a:graphic>
          <a:graphicData uri="http://schemas.openxmlformats.org/drawingml/2006/table">
            <a:tbl>
              <a:tblPr firstRow="1" bandRow="1">
                <a:tableStyleId>{5C22544A-7EE6-4342-B048-85BDC9FD1C3A}</a:tableStyleId>
              </a:tblPr>
              <a:tblGrid>
                <a:gridCol w="5845126">
                  <a:extLst>
                    <a:ext uri="{9D8B030D-6E8A-4147-A177-3AD203B41FA5}">
                      <a16:colId xmlns:a16="http://schemas.microsoft.com/office/drawing/2014/main" val="20000"/>
                    </a:ext>
                  </a:extLst>
                </a:gridCol>
                <a:gridCol w="5845126">
                  <a:extLst>
                    <a:ext uri="{9D8B030D-6E8A-4147-A177-3AD203B41FA5}">
                      <a16:colId xmlns:a16="http://schemas.microsoft.com/office/drawing/2014/main" val="20001"/>
                    </a:ext>
                  </a:extLst>
                </a:gridCol>
              </a:tblGrid>
              <a:tr h="370840">
                <a:tc>
                  <a:txBody>
                    <a:bodyPr/>
                    <a:lstStyle/>
                    <a:p>
                      <a:pPr algn="ctr"/>
                      <a:r>
                        <a:rPr lang="es-CO" sz="2800" dirty="0"/>
                        <a:t>Grupo</a:t>
                      </a:r>
                      <a:r>
                        <a:rPr lang="es-CO" sz="2800" baseline="0" dirty="0"/>
                        <a:t> de clasificación</a:t>
                      </a:r>
                      <a:endParaRPr lang="es-CO" sz="2800" dirty="0"/>
                    </a:p>
                  </a:txBody>
                  <a:tcPr/>
                </a:tc>
                <a:tc>
                  <a:txBody>
                    <a:bodyPr/>
                    <a:lstStyle/>
                    <a:p>
                      <a:pPr algn="ctr"/>
                      <a:r>
                        <a:rPr lang="es-CO" sz="2800" dirty="0"/>
                        <a:t>Descripción</a:t>
                      </a:r>
                    </a:p>
                  </a:txBody>
                  <a:tcPr/>
                </a:tc>
                <a:extLst>
                  <a:ext uri="{0D108BD9-81ED-4DB2-BD59-A6C34878D82A}">
                    <a16:rowId xmlns:a16="http://schemas.microsoft.com/office/drawing/2014/main" val="10000"/>
                  </a:ext>
                </a:extLst>
              </a:tr>
              <a:tr h="370840">
                <a:tc>
                  <a:txBody>
                    <a:bodyPr/>
                    <a:lstStyle/>
                    <a:p>
                      <a:r>
                        <a:rPr lang="es-CO" sz="2000" b="0" dirty="0"/>
                        <a:t>GRUPO 1: </a:t>
                      </a:r>
                      <a:r>
                        <a:rPr lang="es-CO" sz="2000" b="0" i="0" u="none" strike="noStrike" kern="1200" baseline="0" dirty="0">
                          <a:solidFill>
                            <a:schemeClr val="dk1"/>
                          </a:solidFill>
                          <a:latin typeface="+mn-lt"/>
                          <a:ea typeface="+mn-ea"/>
                          <a:cs typeface="+mn-cs"/>
                        </a:rPr>
                        <a:t>Equipos fabricados con fluidos de PCB y desechos contaminados con PCB.</a:t>
                      </a:r>
                      <a:endParaRPr lang="es-CO" sz="2000" b="0" dirty="0"/>
                    </a:p>
                  </a:txBody>
                  <a:tcPr/>
                </a:tc>
                <a:tc>
                  <a:txBody>
                    <a:bodyPr/>
                    <a:lstStyle/>
                    <a:p>
                      <a:pPr algn="ctr"/>
                      <a:r>
                        <a:rPr lang="es-CO" sz="1800" b="0" i="0" u="none" strike="noStrike" kern="1200" baseline="0" dirty="0">
                          <a:solidFill>
                            <a:schemeClr val="dk1"/>
                          </a:solidFill>
                          <a:latin typeface="+mn-lt"/>
                          <a:ea typeface="+mn-ea"/>
                          <a:cs typeface="+mn-cs"/>
                        </a:rPr>
                        <a:t>Se considerarán como equipos y desechos con concentración igual o superior a 10% (100.000 ppm en</a:t>
                      </a:r>
                    </a:p>
                    <a:p>
                      <a:pPr algn="ctr"/>
                      <a:r>
                        <a:rPr lang="es-CO" sz="1800" b="0" i="0" u="none" strike="noStrike" kern="1200" baseline="0" dirty="0">
                          <a:solidFill>
                            <a:schemeClr val="dk1"/>
                          </a:solidFill>
                          <a:latin typeface="+mn-lt"/>
                          <a:ea typeface="+mn-ea"/>
                          <a:cs typeface="+mn-cs"/>
                        </a:rPr>
                        <a:t>peso) de PCB.</a:t>
                      </a:r>
                      <a:endParaRPr lang="es-CO" dirty="0"/>
                    </a:p>
                  </a:txBody>
                  <a:tcPr/>
                </a:tc>
                <a:extLst>
                  <a:ext uri="{0D108BD9-81ED-4DB2-BD59-A6C34878D82A}">
                    <a16:rowId xmlns:a16="http://schemas.microsoft.com/office/drawing/2014/main" val="10001"/>
                  </a:ext>
                </a:extLst>
              </a:tr>
              <a:tr h="370840">
                <a:tc>
                  <a:txBody>
                    <a:bodyPr/>
                    <a:lstStyle/>
                    <a:p>
                      <a:r>
                        <a:rPr lang="es-CO" sz="2000" b="0" dirty="0"/>
                        <a:t>GRUPO 2: </a:t>
                      </a:r>
                      <a:r>
                        <a:rPr lang="es-CO" sz="2000" b="0" i="0" u="none" strike="noStrike" kern="1200" baseline="0" dirty="0">
                          <a:solidFill>
                            <a:schemeClr val="dk1"/>
                          </a:solidFill>
                          <a:latin typeface="+mn-lt"/>
                          <a:ea typeface="+mn-ea"/>
                          <a:cs typeface="+mn-cs"/>
                        </a:rPr>
                        <a:t>Equipos y desechos que contienen o pueden contener PCB.</a:t>
                      </a:r>
                      <a:endParaRPr lang="es-CO" sz="2000" b="0" dirty="0"/>
                    </a:p>
                  </a:txBody>
                  <a:tcPr/>
                </a:tc>
                <a:tc>
                  <a:txBody>
                    <a:bodyPr/>
                    <a:lstStyle/>
                    <a:p>
                      <a:pPr algn="ctr"/>
                      <a:r>
                        <a:rPr lang="es-CO" sz="1800" b="0" i="0" u="none" strike="noStrike" kern="1200" baseline="0" dirty="0">
                          <a:solidFill>
                            <a:schemeClr val="dk1"/>
                          </a:solidFill>
                          <a:latin typeface="+mn-lt"/>
                          <a:ea typeface="+mn-ea"/>
                          <a:cs typeface="+mn-cs"/>
                        </a:rPr>
                        <a:t>Se considerarán como equipos y desechos con concentración igual o superior a 0.05% (500 ppm en peso)</a:t>
                      </a:r>
                    </a:p>
                    <a:p>
                      <a:pPr algn="ctr"/>
                      <a:r>
                        <a:rPr lang="es-CO" sz="1800" b="0" i="0" u="none" strike="noStrike" kern="1200" baseline="0" dirty="0">
                          <a:solidFill>
                            <a:schemeClr val="dk1"/>
                          </a:solidFill>
                          <a:latin typeface="+mn-lt"/>
                          <a:ea typeface="+mn-ea"/>
                          <a:cs typeface="+mn-cs"/>
                        </a:rPr>
                        <a:t>de PCB y menor a 10% (100.000 ppm en peso).</a:t>
                      </a:r>
                      <a:endParaRPr lang="es-CO" dirty="0"/>
                    </a:p>
                  </a:txBody>
                  <a:tcPr/>
                </a:tc>
                <a:extLst>
                  <a:ext uri="{0D108BD9-81ED-4DB2-BD59-A6C34878D82A}">
                    <a16:rowId xmlns:a16="http://schemas.microsoft.com/office/drawing/2014/main" val="10002"/>
                  </a:ext>
                </a:extLst>
              </a:tr>
              <a:tr h="370840">
                <a:tc>
                  <a:txBody>
                    <a:bodyPr/>
                    <a:lstStyle/>
                    <a:p>
                      <a:r>
                        <a:rPr lang="es-CO" sz="2000" b="0" dirty="0"/>
                        <a:t>GRUPO 3: </a:t>
                      </a:r>
                      <a:r>
                        <a:rPr lang="es-CO" sz="2000" b="0" i="0" u="none" strike="noStrike" kern="1200" baseline="0" dirty="0">
                          <a:solidFill>
                            <a:schemeClr val="dk1"/>
                          </a:solidFill>
                          <a:latin typeface="+mn-lt"/>
                          <a:ea typeface="+mn-ea"/>
                          <a:cs typeface="+mn-cs"/>
                        </a:rPr>
                        <a:t>Equipos y desechos contaminados con PCB.</a:t>
                      </a:r>
                      <a:endParaRPr lang="es-CO" sz="2000" b="0" dirty="0"/>
                    </a:p>
                  </a:txBody>
                  <a:tcPr/>
                </a:tc>
                <a:tc>
                  <a:txBody>
                    <a:bodyPr/>
                    <a:lstStyle/>
                    <a:p>
                      <a:pPr algn="ctr"/>
                      <a:r>
                        <a:rPr lang="es-CO" sz="1800" b="0" i="0" u="none" strike="noStrike" kern="1200" baseline="0" dirty="0">
                          <a:solidFill>
                            <a:schemeClr val="dk1"/>
                          </a:solidFill>
                          <a:latin typeface="+mn-lt"/>
                          <a:ea typeface="+mn-ea"/>
                          <a:cs typeface="+mn-cs"/>
                        </a:rPr>
                        <a:t>Se considerarán como equipos y desechos con concentración igual o superior a 0.005% (50 ppm en peso)</a:t>
                      </a:r>
                    </a:p>
                    <a:p>
                      <a:pPr algn="ctr"/>
                      <a:r>
                        <a:rPr lang="es-CO" sz="1800" b="0" i="0" u="none" strike="noStrike" kern="1200" baseline="0" dirty="0">
                          <a:solidFill>
                            <a:schemeClr val="dk1"/>
                          </a:solidFill>
                          <a:latin typeface="+mn-lt"/>
                          <a:ea typeface="+mn-ea"/>
                          <a:cs typeface="+mn-cs"/>
                        </a:rPr>
                        <a:t>de PCB, y menor de 0.05% (500 ppm en peso).</a:t>
                      </a:r>
                      <a:endParaRPr lang="es-CO" dirty="0"/>
                    </a:p>
                  </a:txBody>
                  <a:tcPr/>
                </a:tc>
                <a:extLst>
                  <a:ext uri="{0D108BD9-81ED-4DB2-BD59-A6C34878D82A}">
                    <a16:rowId xmlns:a16="http://schemas.microsoft.com/office/drawing/2014/main" val="10003"/>
                  </a:ext>
                </a:extLst>
              </a:tr>
              <a:tr h="370840">
                <a:tc>
                  <a:txBody>
                    <a:bodyPr/>
                    <a:lstStyle/>
                    <a:p>
                      <a:r>
                        <a:rPr lang="es-CO" sz="2000" b="0" dirty="0"/>
                        <a:t>GRUPO 4: </a:t>
                      </a:r>
                      <a:r>
                        <a:rPr lang="es-CO" sz="2000" b="0" i="0" u="none" strike="noStrike" kern="1200" baseline="0" dirty="0">
                          <a:solidFill>
                            <a:schemeClr val="dk1"/>
                          </a:solidFill>
                          <a:latin typeface="+mn-lt"/>
                          <a:ea typeface="+mn-ea"/>
                          <a:cs typeface="+mn-cs"/>
                        </a:rPr>
                        <a:t>Equipos y desechos NO PCB.</a:t>
                      </a:r>
                      <a:endParaRPr lang="es-CO" sz="2000" b="0" dirty="0"/>
                    </a:p>
                  </a:txBody>
                  <a:tcPr/>
                </a:tc>
                <a:tc>
                  <a:txBody>
                    <a:bodyPr/>
                    <a:lstStyle/>
                    <a:p>
                      <a:pPr algn="ctr"/>
                      <a:r>
                        <a:rPr lang="es-CO" sz="1800" b="0" i="0" u="none" strike="noStrike" kern="1200" baseline="0" dirty="0">
                          <a:solidFill>
                            <a:schemeClr val="dk1"/>
                          </a:solidFill>
                          <a:latin typeface="+mn-lt"/>
                          <a:ea typeface="+mn-ea"/>
                          <a:cs typeface="+mn-cs"/>
                        </a:rPr>
                        <a:t>Equipos y desechos que contengan menos de 0.005% (50 ppm en peso) de PCB.</a:t>
                      </a:r>
                      <a:endParaRPr lang="es-CO"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388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D8D687-B22B-80F8-B9B1-677350C01576}"/>
              </a:ext>
            </a:extLst>
          </p:cNvPr>
          <p:cNvSpPr txBox="1"/>
          <p:nvPr/>
        </p:nvSpPr>
        <p:spPr>
          <a:xfrm>
            <a:off x="2919412" y="104530"/>
            <a:ext cx="6353175" cy="646331"/>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ES_tradnl" sz="2000" dirty="0"/>
              <a:t>Avance en cumplimiento de metas a nivel nacional</a:t>
            </a:r>
            <a:endParaRPr lang="es-ES" sz="2000" dirty="0"/>
          </a:p>
        </p:txBody>
      </p:sp>
      <p:graphicFrame>
        <p:nvGraphicFramePr>
          <p:cNvPr id="3" name="Gráfico 2">
            <a:extLst>
              <a:ext uri="{FF2B5EF4-FFF2-40B4-BE49-F238E27FC236}">
                <a16:creationId xmlns:a16="http://schemas.microsoft.com/office/drawing/2014/main" id="{F708C865-D969-47A0-94C2-7A5C76E8D096}"/>
              </a:ext>
            </a:extLst>
          </p:cNvPr>
          <p:cNvGraphicFramePr/>
          <p:nvPr>
            <p:extLst>
              <p:ext uri="{D42A27DB-BD31-4B8C-83A1-F6EECF244321}">
                <p14:modId xmlns:p14="http://schemas.microsoft.com/office/powerpoint/2010/main" val="1290335768"/>
              </p:ext>
            </p:extLst>
          </p:nvPr>
        </p:nvGraphicFramePr>
        <p:xfrm>
          <a:off x="7365694" y="1191776"/>
          <a:ext cx="3563969" cy="1895634"/>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F3756ED4-4C0B-C4D0-1691-A21FE5626792}"/>
              </a:ext>
            </a:extLst>
          </p:cNvPr>
          <p:cNvSpPr txBox="1"/>
          <p:nvPr/>
        </p:nvSpPr>
        <p:spPr>
          <a:xfrm>
            <a:off x="7034208" y="3191773"/>
            <a:ext cx="4226943" cy="276999"/>
          </a:xfrm>
          <a:prstGeom prst="rect">
            <a:avLst/>
          </a:prstGeom>
          <a:noFill/>
        </p:spPr>
        <p:txBody>
          <a:bodyPr wrap="square" rtlCol="0">
            <a:spAutoFit/>
          </a:bodyPr>
          <a:lstStyle/>
          <a:p>
            <a:pPr algn="ctr"/>
            <a:r>
              <a:rPr lang="es-CO" sz="1200" b="1" kern="0" dirty="0">
                <a:effectLst/>
                <a:latin typeface="Arial" panose="020B0604020202020204" pitchFamily="34" charset="0"/>
                <a:ea typeface="Times New Roman" panose="02020603050405020304" pitchFamily="18" charset="0"/>
              </a:rPr>
              <a:t>Avance de las metas nacionales. 2023</a:t>
            </a:r>
            <a:endParaRPr lang="es-CO" sz="1200" dirty="0"/>
          </a:p>
        </p:txBody>
      </p:sp>
      <p:graphicFrame>
        <p:nvGraphicFramePr>
          <p:cNvPr id="5" name="Gráfico 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817540799"/>
              </p:ext>
            </p:extLst>
          </p:nvPr>
        </p:nvGraphicFramePr>
        <p:xfrm>
          <a:off x="1124314" y="1191776"/>
          <a:ext cx="3701992" cy="1824670"/>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810C307D-8CFF-BE79-BB24-51795AC1482C}"/>
              </a:ext>
            </a:extLst>
          </p:cNvPr>
          <p:cNvSpPr txBox="1"/>
          <p:nvPr/>
        </p:nvSpPr>
        <p:spPr>
          <a:xfrm>
            <a:off x="805940" y="3191774"/>
            <a:ext cx="4226943" cy="276999"/>
          </a:xfrm>
          <a:prstGeom prst="rect">
            <a:avLst/>
          </a:prstGeom>
          <a:noFill/>
        </p:spPr>
        <p:txBody>
          <a:bodyPr wrap="square" rtlCol="0">
            <a:spAutoFit/>
          </a:bodyPr>
          <a:lstStyle/>
          <a:p>
            <a:pPr algn="ctr"/>
            <a:r>
              <a:rPr lang="es-CO" sz="1200" b="1" kern="0" dirty="0">
                <a:effectLst/>
                <a:latin typeface="Arial" panose="020B0604020202020204" pitchFamily="34" charset="0"/>
                <a:ea typeface="Times New Roman" panose="02020603050405020304" pitchFamily="18" charset="0"/>
              </a:rPr>
              <a:t>Avance de las metas nacionales. 2022</a:t>
            </a:r>
            <a:endParaRPr lang="es-CO" sz="1200" dirty="0"/>
          </a:p>
        </p:txBody>
      </p:sp>
      <p:pic>
        <p:nvPicPr>
          <p:cNvPr id="9" name="Imagen 8">
            <a:extLst>
              <a:ext uri="{FF2B5EF4-FFF2-40B4-BE49-F238E27FC236}">
                <a16:creationId xmlns:a16="http://schemas.microsoft.com/office/drawing/2014/main" id="{F221036B-3087-3E38-65F2-26E8147DF6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1" y="3808017"/>
            <a:ext cx="1861943" cy="2482384"/>
          </a:xfrm>
          <a:prstGeom prst="rect">
            <a:avLst/>
          </a:prstGeom>
          <a:noFill/>
          <a:ln>
            <a:noFill/>
          </a:ln>
        </p:spPr>
      </p:pic>
      <p:pic>
        <p:nvPicPr>
          <p:cNvPr id="10" name="Imagen 9">
            <a:extLst>
              <a:ext uri="{FF2B5EF4-FFF2-40B4-BE49-F238E27FC236}">
                <a16:creationId xmlns:a16="http://schemas.microsoft.com/office/drawing/2014/main" id="{54757ED3-0490-308E-6FD5-2D51C0B67D9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4459" y="3808017"/>
            <a:ext cx="1861703" cy="2482385"/>
          </a:xfrm>
          <a:prstGeom prst="rect">
            <a:avLst/>
          </a:prstGeom>
          <a:noFill/>
          <a:ln>
            <a:noFill/>
          </a:ln>
        </p:spPr>
      </p:pic>
      <p:pic>
        <p:nvPicPr>
          <p:cNvPr id="11" name="Imagen 10">
            <a:extLst>
              <a:ext uri="{FF2B5EF4-FFF2-40B4-BE49-F238E27FC236}">
                <a16:creationId xmlns:a16="http://schemas.microsoft.com/office/drawing/2014/main" id="{4611546B-4AED-D764-5A77-66EDF5C7083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0797" y="3808017"/>
            <a:ext cx="1861788" cy="2482384"/>
          </a:xfrm>
          <a:prstGeom prst="rect">
            <a:avLst/>
          </a:prstGeom>
          <a:noFill/>
          <a:ln>
            <a:noFill/>
          </a:ln>
        </p:spPr>
      </p:pic>
      <p:pic>
        <p:nvPicPr>
          <p:cNvPr id="12" name="Imagen 11">
            <a:extLst>
              <a:ext uri="{FF2B5EF4-FFF2-40B4-BE49-F238E27FC236}">
                <a16:creationId xmlns:a16="http://schemas.microsoft.com/office/drawing/2014/main" id="{00C38A8F-5A41-7217-62D5-8D845F7183C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6783" y="3808013"/>
            <a:ext cx="1942624" cy="2595898"/>
          </a:xfrm>
          <a:prstGeom prst="rect">
            <a:avLst/>
          </a:prstGeom>
          <a:noFill/>
          <a:ln>
            <a:noFill/>
          </a:ln>
        </p:spPr>
      </p:pic>
      <p:pic>
        <p:nvPicPr>
          <p:cNvPr id="13" name="Imagen 12">
            <a:extLst>
              <a:ext uri="{FF2B5EF4-FFF2-40B4-BE49-F238E27FC236}">
                <a16:creationId xmlns:a16="http://schemas.microsoft.com/office/drawing/2014/main" id="{6B960887-F61D-B3D8-4BE5-016C3103F66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5119" y="3816823"/>
            <a:ext cx="1957375" cy="2615535"/>
          </a:xfrm>
          <a:prstGeom prst="rect">
            <a:avLst/>
          </a:prstGeom>
          <a:noFill/>
          <a:ln>
            <a:noFill/>
          </a:ln>
        </p:spPr>
      </p:pic>
      <p:pic>
        <p:nvPicPr>
          <p:cNvPr id="14" name="Imagen 13">
            <a:extLst>
              <a:ext uri="{FF2B5EF4-FFF2-40B4-BE49-F238E27FC236}">
                <a16:creationId xmlns:a16="http://schemas.microsoft.com/office/drawing/2014/main" id="{6CC0E120-D5C6-567B-8A1B-DF4CE8DE005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16007" y="3921528"/>
            <a:ext cx="1857647" cy="2482383"/>
          </a:xfrm>
          <a:prstGeom prst="rect">
            <a:avLst/>
          </a:prstGeom>
          <a:noFill/>
          <a:ln>
            <a:noFill/>
          </a:ln>
        </p:spPr>
      </p:pic>
    </p:spTree>
    <p:extLst>
      <p:ext uri="{BB962C8B-B14F-4D97-AF65-F5344CB8AC3E}">
        <p14:creationId xmlns:p14="http://schemas.microsoft.com/office/powerpoint/2010/main" val="52696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488F0E-741B-B243-1774-B992A04C0848}"/>
              </a:ext>
            </a:extLst>
          </p:cNvPr>
          <p:cNvSpPr txBox="1"/>
          <p:nvPr/>
        </p:nvSpPr>
        <p:spPr>
          <a:xfrm>
            <a:off x="1643737" y="560775"/>
            <a:ext cx="8768346" cy="341632"/>
          </a:xfrm>
          <a:prstGeom prst="rect">
            <a:avLst/>
          </a:prstGeom>
        </p:spPr>
        <p:txBody>
          <a:bodyPr vert="horz" wrap="square" lIns="91440" tIns="45720" rIns="91440" bIns="45720" rtlCol="0" anchor="ctr">
            <a:spAutoFit/>
          </a:bodyPr>
          <a:lstStyle>
            <a:defPPr>
              <a:defRPr lang="es-CO"/>
            </a:defPPr>
            <a:lvl1pPr algn="ctr">
              <a:lnSpc>
                <a:spcPct val="90000"/>
              </a:lnSpc>
              <a:spcBef>
                <a:spcPct val="0"/>
              </a:spcBef>
              <a:defRPr sz="2400" b="1">
                <a:solidFill>
                  <a:srgbClr val="4E4D4D"/>
                </a:solidFill>
                <a:latin typeface="Verdana" panose="020B0604030504040204" pitchFamily="34" charset="0"/>
                <a:ea typeface="Verdana" panose="020B0604030504040204" pitchFamily="34" charset="0"/>
                <a:cs typeface="+mj-cs"/>
              </a:defRPr>
            </a:lvl1pPr>
          </a:lstStyle>
          <a:p>
            <a:r>
              <a:rPr lang="es-CO" sz="1800" b="1" kern="0" dirty="0">
                <a:effectLst/>
                <a:latin typeface="Arial" panose="020B0604020202020204" pitchFamily="34" charset="0"/>
                <a:ea typeface="Times New Roman" panose="02020603050405020304" pitchFamily="18" charset="0"/>
              </a:rPr>
              <a:t>META MARCADO E IDENTIFICACIÓN</a:t>
            </a:r>
          </a:p>
        </p:txBody>
      </p:sp>
      <p:graphicFrame>
        <p:nvGraphicFramePr>
          <p:cNvPr id="3" name="Gráfico 2">
            <a:extLst>
              <a:ext uri="{FF2B5EF4-FFF2-40B4-BE49-F238E27FC236}">
                <a16:creationId xmlns:a16="http://schemas.microsoft.com/office/drawing/2014/main" id="{8114649F-7E5C-B168-5A8F-DA3FE20B456C}"/>
              </a:ext>
            </a:extLst>
          </p:cNvPr>
          <p:cNvGraphicFramePr>
            <a:graphicFrameLocks/>
          </p:cNvGraphicFramePr>
          <p:nvPr/>
        </p:nvGraphicFramePr>
        <p:xfrm>
          <a:off x="489751" y="170466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F6DE5236-08BB-496D-21D9-D435C21242C4}"/>
              </a:ext>
            </a:extLst>
          </p:cNvPr>
          <p:cNvSpPr txBox="1"/>
          <p:nvPr/>
        </p:nvSpPr>
        <p:spPr>
          <a:xfrm>
            <a:off x="5779698" y="1406106"/>
            <a:ext cx="5365630" cy="1477328"/>
          </a:xfrm>
          <a:prstGeom prst="rect">
            <a:avLst/>
          </a:prstGeom>
          <a:noFill/>
        </p:spPr>
        <p:txBody>
          <a:bodyPr wrap="square" rtlCol="0">
            <a:spAutoFit/>
          </a:bodyPr>
          <a:lstStyle/>
          <a:p>
            <a:pPr algn="just"/>
            <a:r>
              <a:rPr lang="es-CO" dirty="0"/>
              <a:t>A 31 de diciembre de 2022, de </a:t>
            </a:r>
            <a:r>
              <a:rPr lang="es-CO" b="1" dirty="0"/>
              <a:t>628.288</a:t>
            </a:r>
            <a:r>
              <a:rPr lang="es-CO" dirty="0"/>
              <a:t> elementos reportados, se han marcado e identificado </a:t>
            </a:r>
            <a:r>
              <a:rPr lang="es-CO" b="1" dirty="0"/>
              <a:t>401.393</a:t>
            </a:r>
            <a:r>
              <a:rPr lang="es-CO" dirty="0"/>
              <a:t>. Un total de </a:t>
            </a:r>
            <a:r>
              <a:rPr lang="es-CO" b="1" dirty="0"/>
              <a:t>4.123</a:t>
            </a:r>
            <a:r>
              <a:rPr lang="es-CO" dirty="0"/>
              <a:t> equipos identificados como </a:t>
            </a:r>
            <a:r>
              <a:rPr lang="es-CO" b="1" dirty="0"/>
              <a:t>contaminados</a:t>
            </a:r>
            <a:r>
              <a:rPr lang="es-CO" dirty="0"/>
              <a:t> y </a:t>
            </a:r>
            <a:r>
              <a:rPr lang="es-CO" b="1" dirty="0"/>
              <a:t>397.270</a:t>
            </a:r>
            <a:r>
              <a:rPr lang="es-CO" dirty="0"/>
              <a:t> equipos identificados como </a:t>
            </a:r>
            <a:r>
              <a:rPr lang="es-CO" b="1" dirty="0"/>
              <a:t>libres de PCB</a:t>
            </a:r>
            <a:r>
              <a:rPr lang="es-CO" dirty="0"/>
              <a:t>. </a:t>
            </a:r>
            <a:r>
              <a:rPr lang="es-CO" b="1" dirty="0"/>
              <a:t>Falta</a:t>
            </a:r>
            <a:r>
              <a:rPr lang="es-CO" dirty="0"/>
              <a:t> por identificar </a:t>
            </a:r>
            <a:r>
              <a:rPr lang="es-CO" b="1" dirty="0"/>
              <a:t>226.895</a:t>
            </a:r>
            <a:r>
              <a:rPr lang="es-CO" dirty="0"/>
              <a:t> equipos.</a:t>
            </a:r>
          </a:p>
        </p:txBody>
      </p:sp>
      <p:sp>
        <p:nvSpPr>
          <p:cNvPr id="5" name="CuadroTexto 4">
            <a:extLst>
              <a:ext uri="{FF2B5EF4-FFF2-40B4-BE49-F238E27FC236}">
                <a16:creationId xmlns:a16="http://schemas.microsoft.com/office/drawing/2014/main" id="{DA5CC230-B0A1-0DD0-445A-99D93E05AB6C}"/>
              </a:ext>
            </a:extLst>
          </p:cNvPr>
          <p:cNvSpPr txBox="1"/>
          <p:nvPr/>
        </p:nvSpPr>
        <p:spPr>
          <a:xfrm>
            <a:off x="5779698" y="3235903"/>
            <a:ext cx="5365630" cy="1477328"/>
          </a:xfrm>
          <a:prstGeom prst="rect">
            <a:avLst/>
          </a:prstGeom>
          <a:noFill/>
        </p:spPr>
        <p:txBody>
          <a:bodyPr wrap="square" rtlCol="0">
            <a:spAutoFit/>
          </a:bodyPr>
          <a:lstStyle/>
          <a:p>
            <a:pPr algn="just"/>
            <a:r>
              <a:rPr lang="es-CO" dirty="0"/>
              <a:t>A 31 de diciembre de 2023, de </a:t>
            </a:r>
            <a:r>
              <a:rPr lang="es-CO" b="1" dirty="0"/>
              <a:t>613.511</a:t>
            </a:r>
            <a:r>
              <a:rPr lang="es-CO" dirty="0"/>
              <a:t> elementos reportados, se han marcado e identificado </a:t>
            </a:r>
            <a:r>
              <a:rPr lang="es-CO" b="1" dirty="0"/>
              <a:t>455.074</a:t>
            </a:r>
            <a:r>
              <a:rPr lang="es-CO" dirty="0"/>
              <a:t>. Un total de </a:t>
            </a:r>
            <a:r>
              <a:rPr lang="es-CO" b="1" dirty="0"/>
              <a:t>4.520</a:t>
            </a:r>
            <a:r>
              <a:rPr lang="es-CO" dirty="0"/>
              <a:t> equipos identificados como </a:t>
            </a:r>
            <a:r>
              <a:rPr lang="es-CO" b="1" dirty="0"/>
              <a:t>contaminados</a:t>
            </a:r>
            <a:r>
              <a:rPr lang="es-CO" dirty="0"/>
              <a:t> y </a:t>
            </a:r>
            <a:r>
              <a:rPr lang="es-CO" b="1" dirty="0"/>
              <a:t>450.554</a:t>
            </a:r>
            <a:r>
              <a:rPr lang="es-CO" dirty="0"/>
              <a:t> equipos identificados como </a:t>
            </a:r>
            <a:r>
              <a:rPr lang="es-CO" b="1" dirty="0"/>
              <a:t>libres de PCB</a:t>
            </a:r>
            <a:r>
              <a:rPr lang="es-CO" dirty="0"/>
              <a:t>. </a:t>
            </a:r>
            <a:r>
              <a:rPr lang="es-CO" b="1" dirty="0"/>
              <a:t>Falta</a:t>
            </a:r>
            <a:r>
              <a:rPr lang="es-CO" dirty="0"/>
              <a:t> por identificar </a:t>
            </a:r>
            <a:r>
              <a:rPr lang="es-CO" b="1" dirty="0"/>
              <a:t>158.437</a:t>
            </a:r>
            <a:r>
              <a:rPr lang="es-CO" dirty="0"/>
              <a:t> equipos.</a:t>
            </a:r>
          </a:p>
        </p:txBody>
      </p:sp>
      <p:sp>
        <p:nvSpPr>
          <p:cNvPr id="7" name="CuadroTexto 6">
            <a:extLst>
              <a:ext uri="{FF2B5EF4-FFF2-40B4-BE49-F238E27FC236}">
                <a16:creationId xmlns:a16="http://schemas.microsoft.com/office/drawing/2014/main" id="{FD832069-07A7-23B9-7E7E-F440153FFC0E}"/>
              </a:ext>
            </a:extLst>
          </p:cNvPr>
          <p:cNvSpPr txBox="1"/>
          <p:nvPr/>
        </p:nvSpPr>
        <p:spPr>
          <a:xfrm>
            <a:off x="2898475" y="5003321"/>
            <a:ext cx="6556076" cy="1200329"/>
          </a:xfrm>
          <a:prstGeom prst="rect">
            <a:avLst/>
          </a:prstGeom>
          <a:noFill/>
        </p:spPr>
        <p:txBody>
          <a:bodyPr wrap="square" rtlCol="0">
            <a:spAutoFit/>
          </a:bodyPr>
          <a:lstStyle/>
          <a:p>
            <a:r>
              <a:rPr lang="es-CO" b="1" dirty="0"/>
              <a:t>Meta de Marcado e Identificación a 31 de diciembre de 2024 </a:t>
            </a:r>
          </a:p>
          <a:p>
            <a:pPr algn="ctr"/>
            <a:r>
              <a:rPr lang="es-CO" b="1" dirty="0"/>
              <a:t>100%</a:t>
            </a:r>
          </a:p>
          <a:p>
            <a:endParaRPr lang="es-CO" b="1" dirty="0"/>
          </a:p>
          <a:p>
            <a:pPr algn="ctr"/>
            <a:r>
              <a:rPr lang="es-CO" b="1" dirty="0"/>
              <a:t>Vamos en el 74,2%</a:t>
            </a:r>
          </a:p>
        </p:txBody>
      </p:sp>
    </p:spTree>
    <p:extLst>
      <p:ext uri="{BB962C8B-B14F-4D97-AF65-F5344CB8AC3E}">
        <p14:creationId xmlns:p14="http://schemas.microsoft.com/office/powerpoint/2010/main" val="2956895343"/>
      </p:ext>
    </p:extLst>
  </p:cSld>
  <p:clrMapOvr>
    <a:masterClrMapping/>
  </p:clrMapOvr>
</p:sld>
</file>

<file path=ppt/theme/theme1.xml><?xml version="1.0" encoding="utf-8"?>
<a:theme xmlns:a="http://schemas.openxmlformats.org/drawingml/2006/main" name="Plantilla IDEA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OSP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Cerrej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4085</TotalTime>
  <Words>1248</Words>
  <Application>Microsoft Office PowerPoint</Application>
  <PresentationFormat>Panorámica</PresentationFormat>
  <Paragraphs>153</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18</vt:i4>
      </vt:variant>
    </vt:vector>
  </HeadingPairs>
  <TitlesOfParts>
    <vt:vector size="27" baseType="lpstr">
      <vt:lpstr>Arial</vt:lpstr>
      <vt:lpstr>Arial Narrow</vt:lpstr>
      <vt:lpstr>Calibri</vt:lpstr>
      <vt:lpstr>Calibri Light</vt:lpstr>
      <vt:lpstr>Helvetica</vt:lpstr>
      <vt:lpstr>Verdana</vt:lpstr>
      <vt:lpstr>Plantilla IDEAM</vt:lpstr>
      <vt:lpstr>Diseño OSPA</vt:lpstr>
      <vt:lpstr>Diseño Cerrejon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Rodrìguez Arias</dc:creator>
  <cp:lastModifiedBy>Jaime Eduardo Ramirez Henriquez</cp:lastModifiedBy>
  <cp:revision>182</cp:revision>
  <dcterms:created xsi:type="dcterms:W3CDTF">2023-05-19T19:31:54Z</dcterms:created>
  <dcterms:modified xsi:type="dcterms:W3CDTF">2025-04-22T18:23:47Z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2024-03-12T19:16:51Z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de2fffed-60b8-42b2-a465-00fee1de04ba</vt:lpwstr>
  </property>
  <property fmtid="{D5CDD505-2E9C-101B-9397-08002B2CF9AE}" pid="7" name="MSIP_Label_defa4170-0d19-0005-0004-bc88714345d2_ActionId">
    <vt:lpwstr>e8b8858c-758f-4ffb-bfe4-b827629c0bb4</vt:lpwstr>
  </property>
  <property fmtid="{D5CDD505-2E9C-101B-9397-08002B2CF9AE}" pid="8" name="MSIP_Label_defa4170-0d19-0005-0004-bc88714345d2_ContentBits">
    <vt:lpwstr>0</vt:lpwstr>
  </property>
</Properties>
</file>